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91" r:id="rId3"/>
    <p:sldId id="300" r:id="rId4"/>
    <p:sldId id="301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75" r:id="rId13"/>
    <p:sldId id="376" r:id="rId14"/>
    <p:sldId id="378" r:id="rId15"/>
    <p:sldId id="379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35" r:id="rId30"/>
    <p:sldId id="329" r:id="rId31"/>
    <p:sldId id="330" r:id="rId32"/>
    <p:sldId id="331" r:id="rId33"/>
    <p:sldId id="336" r:id="rId34"/>
    <p:sldId id="332" r:id="rId35"/>
    <p:sldId id="337" r:id="rId36"/>
    <p:sldId id="333" r:id="rId37"/>
    <p:sldId id="334" r:id="rId38"/>
    <p:sldId id="339" r:id="rId39"/>
    <p:sldId id="338" r:id="rId40"/>
    <p:sldId id="340" r:id="rId41"/>
    <p:sldId id="341" r:id="rId42"/>
    <p:sldId id="342" r:id="rId43"/>
    <p:sldId id="343" r:id="rId44"/>
    <p:sldId id="347" r:id="rId45"/>
    <p:sldId id="348" r:id="rId46"/>
    <p:sldId id="349" r:id="rId47"/>
    <p:sldId id="344" r:id="rId48"/>
    <p:sldId id="345" r:id="rId49"/>
    <p:sldId id="350" r:id="rId50"/>
    <p:sldId id="351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7" r:id="rId65"/>
    <p:sldId id="366" r:id="rId66"/>
    <p:sldId id="368" r:id="rId67"/>
    <p:sldId id="369" r:id="rId68"/>
    <p:sldId id="370" r:id="rId69"/>
    <p:sldId id="371" r:id="rId70"/>
    <p:sldId id="372" r:id="rId71"/>
    <p:sldId id="373" r:id="rId72"/>
    <p:sldId id="37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1"/>
    <p:restoredTop sz="94545"/>
  </p:normalViewPr>
  <p:slideViewPr>
    <p:cSldViewPr snapToGrid="0" snapToObjects="1">
      <p:cViewPr varScale="1">
        <p:scale>
          <a:sx n="64" d="100"/>
          <a:sy n="64" d="100"/>
        </p:scale>
        <p:origin x="-88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pPr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801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657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66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167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70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mailto:sandipc@cse.iitkgp.ac.in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anose="020B0606020202030204" pitchFamily="34" charset="0"/>
              </a:rPr>
              <a:t>MALAVIYA NATIONAL </a:t>
            </a:r>
            <a:r>
              <a:rPr lang="en-US" b="1" dirty="0">
                <a:latin typeface="Arial Narrow" panose="020B0606020202030204" pitchFamily="34" charset="0"/>
              </a:rPr>
              <a:t>INSTITUTE OF TECHNOLOGY </a:t>
            </a:r>
            <a:r>
              <a:rPr lang="en-US" b="1" dirty="0" smtClean="0">
                <a:latin typeface="Arial Narrow" panose="020B0606020202030204" pitchFamily="34" charset="0"/>
              </a:rPr>
              <a:t>JAIPUR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254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800080"/>
                </a:solidFill>
                <a:latin typeface="Arial Narrow" panose="020B0606020202030204" pitchFamily="34" charset="0"/>
              </a:rPr>
              <a:t>Ramesh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 smtClean="0">
                <a:solidFill>
                  <a:srgbClr val="800080"/>
                </a:solidFill>
                <a:latin typeface="Arial Narrow" panose="020B0606020202030204" pitchFamily="34" charset="0"/>
              </a:rPr>
              <a:t>Babu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 smtClean="0">
                <a:solidFill>
                  <a:srgbClr val="800080"/>
                </a:solidFill>
                <a:latin typeface="Arial Narrow" panose="020B0606020202030204" pitchFamily="34" charset="0"/>
              </a:rPr>
              <a:t>Battula</a:t>
            </a:r>
            <a:endParaRPr lang="en-US" sz="2400" b="1" dirty="0">
              <a:solidFill>
                <a:srgbClr val="800080"/>
              </a:solidFill>
              <a:latin typeface="Arial Narrow" panose="020B0606020202030204" pitchFamily="34" charset="0"/>
            </a:endParaRPr>
          </a:p>
          <a:p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  <a:hlinkClick r:id="rId2"/>
              </a:rPr>
              <a:t>rbbattula.cse@mnit.ac.in</a:t>
            </a:r>
            <a:r>
              <a:rPr lang="en-US" sz="24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  <a:endParaRPr lang="en-US" sz="2400" b="1" dirty="0">
              <a:solidFill>
                <a:srgbClr val="800080"/>
              </a:solidFill>
              <a:latin typeface="Arial Narrow" panose="020B0606020202030204" pitchFamily="34" charset="0"/>
            </a:endParaRP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4928824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Department 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xmlns="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1258678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MNIT JAIPUR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ironbark.xtelco.com.au/subjects/DC/lectures/13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ata_communication_computer_network/data_link_control_and_protocols.htm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Computer Networks </a:t>
            </a:r>
            <a:r>
              <a:rPr lang="mr-IN" dirty="0"/>
              <a:t>–</a:t>
            </a:r>
            <a:r>
              <a:rPr lang="en-US" dirty="0"/>
              <a:t> Transport Layer </a:t>
            </a:r>
            <a:r>
              <a:rPr lang="en-US" smtClean="0"/>
              <a:t>and Its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00651" y="1716841"/>
            <a:ext cx="6243638" cy="3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9E68F60-7E1A-D246-8411-A5BF8ACA6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Solution 3: Devise a mechanism to kill off aged packets that are still hobbling about (Restrict the packet lifetime) – Makes it possible to design a feasible solution</a:t>
            </a:r>
          </a:p>
          <a:p>
            <a:r>
              <a:rPr lang="en-US" dirty="0"/>
              <a:t>Three ways to restrict packet lifetime</a:t>
            </a:r>
          </a:p>
          <a:p>
            <a:pPr lvl="1"/>
            <a:r>
              <a:rPr lang="en-US" dirty="0"/>
              <a:t>Restricted Network Design – Prevents packets from looping (bound the maximum delay including congestion) </a:t>
            </a:r>
          </a:p>
          <a:p>
            <a:pPr lvl="1"/>
            <a:r>
              <a:rPr lang="en-US" b="1" dirty="0"/>
              <a:t>Putting a hop count in each packet – initialize to a maximum value and decrement each time the packet traverses a single hop (most feasible implementation)</a:t>
            </a:r>
          </a:p>
          <a:p>
            <a:pPr lvl="1"/>
            <a:r>
              <a:rPr lang="en-US" dirty="0"/>
              <a:t>Timestamping each packet – define the lifetime of a packet in the network, need time synchronization across each router.  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Design Challenge: We need to guarantee not only that a packet is dead, but also that all acknowledgements to it are also dead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3619FD8-69EA-6644-99E3-AB6DF2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</p:spTree>
    <p:extLst>
      <p:ext uri="{BB962C8B-B14F-4D97-AF65-F5344CB8AC3E}">
        <p14:creationId xmlns:p14="http://schemas.microsoft.com/office/powerpoint/2010/main" xmlns="" val="204719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19A9FBB-68EC-FD4B-B04A-268EF23F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7696"/>
            <a:ext cx="11552663" cy="557458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Let us define a maximum packet lifetime T – If we wait a time T secs after a packet has been sent, we can be sure that all traces of it (packet and its acknowledgement) are now gone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Rather than a physical clock (clock synchronization in the Internet is difficult to achieve), let us use a virtual clock – </a:t>
            </a:r>
            <a:r>
              <a:rPr lang="en-US" b="1" dirty="0"/>
              <a:t>sequence number generated based on the clock ticks 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Label segments with sequence numbers that will not be reused within T secs. 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The period T and the rate of packets per second determine the size of the sequence number – </a:t>
            </a:r>
            <a:r>
              <a:rPr lang="en-US" b="1" dirty="0"/>
              <a:t>at most one packet with a given sequence number may be outstanding at any given time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A9BC2F-82F4-8842-8A83-3B6B6360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</p:spTree>
    <p:extLst>
      <p:ext uri="{BB962C8B-B14F-4D97-AF65-F5344CB8AC3E}">
        <p14:creationId xmlns:p14="http://schemas.microsoft.com/office/powerpoint/2010/main" xmlns="" val="1355357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18CDE28-DB59-B440-91D3-DC2A4F8A3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Two important requirements (</a:t>
            </a:r>
            <a:r>
              <a:rPr lang="en-US" b="1" i="1" dirty="0"/>
              <a:t>Tomlinson 1975, Selecting Sequence Numbers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pPr lvl="1"/>
            <a:r>
              <a:rPr lang="en-US" b="1" dirty="0"/>
              <a:t>Sequence numbers must be chosen such that a particular sequence number never refers to more than one byte (for byte sequence numbers) at any one time (</a:t>
            </a:r>
            <a:r>
              <a:rPr lang="en-US" b="1" dirty="0">
                <a:solidFill>
                  <a:srgbClr val="002060"/>
                </a:solidFill>
              </a:rPr>
              <a:t>how to choose the initial sequence number</a:t>
            </a:r>
            <a:r>
              <a:rPr lang="en-US" b="1" dirty="0"/>
              <a:t>) 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 valid range of sequence numbers must be positively synchronized between the sender and the receiver, whenever a connection is used (</a:t>
            </a:r>
            <a:r>
              <a:rPr lang="en-US" b="1" dirty="0">
                <a:solidFill>
                  <a:srgbClr val="002060"/>
                </a:solidFill>
              </a:rPr>
              <a:t>three way handshaking followed by the flow control mechanism – once connection is established, only send the data with expected sequence numbers</a:t>
            </a:r>
            <a:r>
              <a:rPr lang="en-US" b="1" dirty="0"/>
              <a:t>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BA798BA-CDC1-2C4D-9C32-34E9C395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Number Adjustment</a:t>
            </a:r>
          </a:p>
        </p:txBody>
      </p:sp>
    </p:spTree>
    <p:extLst>
      <p:ext uri="{BB962C8B-B14F-4D97-AF65-F5344CB8AC3E}">
        <p14:creationId xmlns:p14="http://schemas.microsoft.com/office/powerpoint/2010/main" xmlns="" val="79025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88CF3E1-560A-C848-B832-A53D8003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193246"/>
            <a:ext cx="11552663" cy="1294015"/>
          </a:xfrm>
        </p:spPr>
        <p:txBody>
          <a:bodyPr/>
          <a:lstStyle/>
          <a:p>
            <a:r>
              <a:rPr lang="en-US" dirty="0"/>
              <a:t>A Delayed duplicate packet of connection 1 can create a confusion for connection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A1DC16C-4D14-A846-84D9-C008DC6F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Initial Sequence Number is Important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68ABE81B-8BF4-8A4A-87E6-1C122B5BD9CC}"/>
              </a:ext>
            </a:extLst>
          </p:cNvPr>
          <p:cNvCxnSpPr/>
          <p:nvPr/>
        </p:nvCxnSpPr>
        <p:spPr>
          <a:xfrm>
            <a:off x="4014061" y="4246536"/>
            <a:ext cx="5098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C7BB7A87-B10E-6143-AC92-ECB58EDC2B97}"/>
              </a:ext>
            </a:extLst>
          </p:cNvPr>
          <p:cNvCxnSpPr/>
          <p:nvPr/>
        </p:nvCxnSpPr>
        <p:spPr>
          <a:xfrm flipV="1">
            <a:off x="3998563" y="1053885"/>
            <a:ext cx="0" cy="319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xmlns="" id="{B958655D-0605-8247-8E7A-D0DB4834BAAE}"/>
              </a:ext>
            </a:extLst>
          </p:cNvPr>
          <p:cNvSpPr/>
          <p:nvPr/>
        </p:nvSpPr>
        <p:spPr>
          <a:xfrm>
            <a:off x="4014061" y="2643774"/>
            <a:ext cx="2789695" cy="1602762"/>
          </a:xfrm>
          <a:prstGeom prst="parallelogram">
            <a:avLst>
              <a:gd name="adj" fmla="val 8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2D2A6B26-57E3-B04E-ACA8-C21C8D99815B}"/>
              </a:ext>
            </a:extLst>
          </p:cNvPr>
          <p:cNvSpPr/>
          <p:nvPr/>
        </p:nvSpPr>
        <p:spPr>
          <a:xfrm>
            <a:off x="6037682" y="1365174"/>
            <a:ext cx="2929179" cy="1844298"/>
          </a:xfrm>
          <a:prstGeom prst="parallelogram">
            <a:avLst>
              <a:gd name="adj" fmla="val 796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22681D2-F1F0-5E44-B9A8-59E4BE7B6ED5}"/>
              </a:ext>
            </a:extLst>
          </p:cNvPr>
          <p:cNvCxnSpPr>
            <a:cxnSpLocks/>
          </p:cNvCxnSpPr>
          <p:nvPr/>
        </p:nvCxnSpPr>
        <p:spPr>
          <a:xfrm>
            <a:off x="4014061" y="4401519"/>
            <a:ext cx="1394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35DC738-EB78-1249-B312-7137AC6AE983}"/>
              </a:ext>
            </a:extLst>
          </p:cNvPr>
          <p:cNvSpPr txBox="1"/>
          <p:nvPr/>
        </p:nvSpPr>
        <p:spPr>
          <a:xfrm>
            <a:off x="3771266" y="4495823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Lifetime 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59F55AF-ED90-824A-90FB-B853834AC7DE}"/>
              </a:ext>
            </a:extLst>
          </p:cNvPr>
          <p:cNvSpPr txBox="1"/>
          <p:nvPr/>
        </p:nvSpPr>
        <p:spPr>
          <a:xfrm>
            <a:off x="7090480" y="431115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36E880A-C3AC-7145-B452-43B0B8E16F13}"/>
              </a:ext>
            </a:extLst>
          </p:cNvPr>
          <p:cNvSpPr txBox="1"/>
          <p:nvPr/>
        </p:nvSpPr>
        <p:spPr>
          <a:xfrm rot="16200000">
            <a:off x="2733421" y="2368370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8B3962E-9352-7242-9D40-98E7F85EA9E2}"/>
              </a:ext>
            </a:extLst>
          </p:cNvPr>
          <p:cNvSpPr txBox="1"/>
          <p:nvPr/>
        </p:nvSpPr>
        <p:spPr>
          <a:xfrm>
            <a:off x="4613245" y="33679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4AD2E28-CC8E-D04D-BC07-52B8ACF04219}"/>
              </a:ext>
            </a:extLst>
          </p:cNvPr>
          <p:cNvSpPr txBox="1"/>
          <p:nvPr/>
        </p:nvSpPr>
        <p:spPr>
          <a:xfrm>
            <a:off x="6709735" y="208528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3BBD21B-F30D-C843-907F-510A99717412}"/>
              </a:ext>
            </a:extLst>
          </p:cNvPr>
          <p:cNvCxnSpPr/>
          <p:nvPr/>
        </p:nvCxnSpPr>
        <p:spPr>
          <a:xfrm>
            <a:off x="5333955" y="1446817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E813C33D-7E50-D044-98D0-E64EFEDA1831}"/>
              </a:ext>
            </a:extLst>
          </p:cNvPr>
          <p:cNvCxnSpPr/>
          <p:nvPr/>
        </p:nvCxnSpPr>
        <p:spPr>
          <a:xfrm>
            <a:off x="6054665" y="1446817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89C04BA-BE85-784C-8173-AA739CFAA016}"/>
              </a:ext>
            </a:extLst>
          </p:cNvPr>
          <p:cNvSpPr txBox="1"/>
          <p:nvPr/>
        </p:nvSpPr>
        <p:spPr>
          <a:xfrm>
            <a:off x="4369039" y="1696011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1 crashed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14F8C52-AA7E-6541-AF2F-F1F0B20B1EDE}"/>
              </a:ext>
            </a:extLst>
          </p:cNvPr>
          <p:cNvSpPr txBox="1"/>
          <p:nvPr/>
        </p:nvSpPr>
        <p:spPr>
          <a:xfrm>
            <a:off x="6059640" y="1155746"/>
            <a:ext cx="12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2 initialized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CE264DC-18F3-9344-BF5D-5A5A5856C705}"/>
              </a:ext>
            </a:extLst>
          </p:cNvPr>
          <p:cNvCxnSpPr>
            <a:cxnSpLocks/>
          </p:cNvCxnSpPr>
          <p:nvPr/>
        </p:nvCxnSpPr>
        <p:spPr>
          <a:xfrm flipV="1">
            <a:off x="4014061" y="2643774"/>
            <a:ext cx="1319894" cy="16027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63F48C3F-145E-1D42-AB3B-D1A4431AC096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6037681" y="1370044"/>
            <a:ext cx="1464591" cy="1854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B8C50697-780B-8C46-A30A-20F51D356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34133" y="2168796"/>
            <a:ext cx="630638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664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A1DC16C-4D14-A846-84D9-C008DC6F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</p:spPr>
        <p:txBody>
          <a:bodyPr/>
          <a:lstStyle/>
          <a:p>
            <a:r>
              <a:rPr lang="en-US" dirty="0"/>
              <a:t>What We Ideally Want? Or 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68ABE81B-8BF4-8A4A-87E6-1C122B5BD9CC}"/>
              </a:ext>
            </a:extLst>
          </p:cNvPr>
          <p:cNvCxnSpPr/>
          <p:nvPr/>
        </p:nvCxnSpPr>
        <p:spPr>
          <a:xfrm>
            <a:off x="4246535" y="5300421"/>
            <a:ext cx="5098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C7BB7A87-B10E-6143-AC92-ECB58EDC2B97}"/>
              </a:ext>
            </a:extLst>
          </p:cNvPr>
          <p:cNvCxnSpPr/>
          <p:nvPr/>
        </p:nvCxnSpPr>
        <p:spPr>
          <a:xfrm flipV="1">
            <a:off x="4231037" y="2107770"/>
            <a:ext cx="0" cy="319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xmlns="" id="{B958655D-0605-8247-8E7A-D0DB4834BAAE}"/>
              </a:ext>
            </a:extLst>
          </p:cNvPr>
          <p:cNvSpPr/>
          <p:nvPr/>
        </p:nvSpPr>
        <p:spPr>
          <a:xfrm>
            <a:off x="4246535" y="3697659"/>
            <a:ext cx="2789695" cy="1602762"/>
          </a:xfrm>
          <a:prstGeom prst="parallelogram">
            <a:avLst>
              <a:gd name="adj" fmla="val 8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2D2A6B26-57E3-B04E-ACA8-C21C8D99815B}"/>
              </a:ext>
            </a:extLst>
          </p:cNvPr>
          <p:cNvSpPr/>
          <p:nvPr/>
        </p:nvSpPr>
        <p:spPr>
          <a:xfrm>
            <a:off x="6358790" y="2980087"/>
            <a:ext cx="2929179" cy="1844298"/>
          </a:xfrm>
          <a:prstGeom prst="parallelogram">
            <a:avLst>
              <a:gd name="adj" fmla="val 796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22681D2-F1F0-5E44-B9A8-59E4BE7B6ED5}"/>
              </a:ext>
            </a:extLst>
          </p:cNvPr>
          <p:cNvCxnSpPr>
            <a:cxnSpLocks/>
          </p:cNvCxnSpPr>
          <p:nvPr/>
        </p:nvCxnSpPr>
        <p:spPr>
          <a:xfrm>
            <a:off x="4246535" y="5455404"/>
            <a:ext cx="1394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35DC738-EB78-1249-B312-7137AC6AE983}"/>
              </a:ext>
            </a:extLst>
          </p:cNvPr>
          <p:cNvSpPr txBox="1"/>
          <p:nvPr/>
        </p:nvSpPr>
        <p:spPr>
          <a:xfrm>
            <a:off x="4003740" y="5549708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Lifetime 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59F55AF-ED90-824A-90FB-B853834AC7DE}"/>
              </a:ext>
            </a:extLst>
          </p:cNvPr>
          <p:cNvSpPr txBox="1"/>
          <p:nvPr/>
        </p:nvSpPr>
        <p:spPr>
          <a:xfrm>
            <a:off x="7322954" y="536504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36E880A-C3AC-7145-B452-43B0B8E16F13}"/>
              </a:ext>
            </a:extLst>
          </p:cNvPr>
          <p:cNvSpPr txBox="1"/>
          <p:nvPr/>
        </p:nvSpPr>
        <p:spPr>
          <a:xfrm rot="16200000">
            <a:off x="2965895" y="3422255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8B3962E-9352-7242-9D40-98E7F85EA9E2}"/>
              </a:ext>
            </a:extLst>
          </p:cNvPr>
          <p:cNvSpPr txBox="1"/>
          <p:nvPr/>
        </p:nvSpPr>
        <p:spPr>
          <a:xfrm>
            <a:off x="4845719" y="442185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4AD2E28-CC8E-D04D-BC07-52B8ACF04219}"/>
              </a:ext>
            </a:extLst>
          </p:cNvPr>
          <p:cNvSpPr txBox="1"/>
          <p:nvPr/>
        </p:nvSpPr>
        <p:spPr>
          <a:xfrm>
            <a:off x="7124719" y="363767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3BBD21B-F30D-C843-907F-510A99717412}"/>
              </a:ext>
            </a:extLst>
          </p:cNvPr>
          <p:cNvCxnSpPr/>
          <p:nvPr/>
        </p:nvCxnSpPr>
        <p:spPr>
          <a:xfrm>
            <a:off x="5566429" y="2500702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E813C33D-7E50-D044-98D0-E64EFEDA1831}"/>
              </a:ext>
            </a:extLst>
          </p:cNvPr>
          <p:cNvCxnSpPr/>
          <p:nvPr/>
        </p:nvCxnSpPr>
        <p:spPr>
          <a:xfrm>
            <a:off x="6358789" y="2500702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89C04BA-BE85-784C-8173-AA739CFAA016}"/>
              </a:ext>
            </a:extLst>
          </p:cNvPr>
          <p:cNvSpPr txBox="1"/>
          <p:nvPr/>
        </p:nvSpPr>
        <p:spPr>
          <a:xfrm>
            <a:off x="4601513" y="2749896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1 crashed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14F8C52-AA7E-6541-AF2F-F1F0B20B1EDE}"/>
              </a:ext>
            </a:extLst>
          </p:cNvPr>
          <p:cNvSpPr txBox="1"/>
          <p:nvPr/>
        </p:nvSpPr>
        <p:spPr>
          <a:xfrm>
            <a:off x="6464285" y="2530873"/>
            <a:ext cx="12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2 initialized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CE264DC-18F3-9344-BF5D-5A5A5856C705}"/>
              </a:ext>
            </a:extLst>
          </p:cNvPr>
          <p:cNvCxnSpPr>
            <a:cxnSpLocks/>
          </p:cNvCxnSpPr>
          <p:nvPr/>
        </p:nvCxnSpPr>
        <p:spPr>
          <a:xfrm flipV="1">
            <a:off x="4246535" y="3697659"/>
            <a:ext cx="1319894" cy="16027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63F48C3F-145E-1D42-AB3B-D1A4431AC096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6358789" y="2984957"/>
            <a:ext cx="1464591" cy="1854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B8C50697-780B-8C46-A30A-20F51D356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66607" y="3222681"/>
            <a:ext cx="630638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668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A1DC16C-4D14-A846-84D9-C008DC6F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</p:spPr>
        <p:txBody>
          <a:bodyPr/>
          <a:lstStyle/>
          <a:p>
            <a:r>
              <a:rPr lang="en-US" dirty="0"/>
              <a:t>What We Ideally Want? Either 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68ABE81B-8BF4-8A4A-87E6-1C122B5BD9CC}"/>
              </a:ext>
            </a:extLst>
          </p:cNvPr>
          <p:cNvCxnSpPr/>
          <p:nvPr/>
        </p:nvCxnSpPr>
        <p:spPr>
          <a:xfrm>
            <a:off x="4277531" y="5749872"/>
            <a:ext cx="5098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C7BB7A87-B10E-6143-AC92-ECB58EDC2B97}"/>
              </a:ext>
            </a:extLst>
          </p:cNvPr>
          <p:cNvCxnSpPr/>
          <p:nvPr/>
        </p:nvCxnSpPr>
        <p:spPr>
          <a:xfrm flipV="1">
            <a:off x="4262033" y="2557221"/>
            <a:ext cx="0" cy="319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xmlns="" id="{B958655D-0605-8247-8E7A-D0DB4834BAAE}"/>
              </a:ext>
            </a:extLst>
          </p:cNvPr>
          <p:cNvSpPr/>
          <p:nvPr/>
        </p:nvSpPr>
        <p:spPr>
          <a:xfrm>
            <a:off x="4277531" y="4147110"/>
            <a:ext cx="2789695" cy="1602762"/>
          </a:xfrm>
          <a:prstGeom prst="parallelogram">
            <a:avLst>
              <a:gd name="adj" fmla="val 8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2D2A6B26-57E3-B04E-ACA8-C21C8D99815B}"/>
              </a:ext>
            </a:extLst>
          </p:cNvPr>
          <p:cNvSpPr/>
          <p:nvPr/>
        </p:nvSpPr>
        <p:spPr>
          <a:xfrm>
            <a:off x="6389786" y="1832933"/>
            <a:ext cx="2929179" cy="1844298"/>
          </a:xfrm>
          <a:prstGeom prst="parallelogram">
            <a:avLst>
              <a:gd name="adj" fmla="val 796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22681D2-F1F0-5E44-B9A8-59E4BE7B6ED5}"/>
              </a:ext>
            </a:extLst>
          </p:cNvPr>
          <p:cNvCxnSpPr>
            <a:cxnSpLocks/>
          </p:cNvCxnSpPr>
          <p:nvPr/>
        </p:nvCxnSpPr>
        <p:spPr>
          <a:xfrm>
            <a:off x="4277531" y="5904855"/>
            <a:ext cx="1394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35DC738-EB78-1249-B312-7137AC6AE983}"/>
              </a:ext>
            </a:extLst>
          </p:cNvPr>
          <p:cNvSpPr txBox="1"/>
          <p:nvPr/>
        </p:nvSpPr>
        <p:spPr>
          <a:xfrm>
            <a:off x="4034736" y="5999159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Lifetime 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59F55AF-ED90-824A-90FB-B853834AC7DE}"/>
              </a:ext>
            </a:extLst>
          </p:cNvPr>
          <p:cNvSpPr txBox="1"/>
          <p:nvPr/>
        </p:nvSpPr>
        <p:spPr>
          <a:xfrm>
            <a:off x="7353950" y="581449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36E880A-C3AC-7145-B452-43B0B8E16F13}"/>
              </a:ext>
            </a:extLst>
          </p:cNvPr>
          <p:cNvSpPr txBox="1"/>
          <p:nvPr/>
        </p:nvSpPr>
        <p:spPr>
          <a:xfrm rot="16200000">
            <a:off x="2996891" y="3871706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8B3962E-9352-7242-9D40-98E7F85EA9E2}"/>
              </a:ext>
            </a:extLst>
          </p:cNvPr>
          <p:cNvSpPr txBox="1"/>
          <p:nvPr/>
        </p:nvSpPr>
        <p:spPr>
          <a:xfrm>
            <a:off x="4876715" y="487130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4AD2E28-CC8E-D04D-BC07-52B8ACF04219}"/>
              </a:ext>
            </a:extLst>
          </p:cNvPr>
          <p:cNvSpPr txBox="1"/>
          <p:nvPr/>
        </p:nvSpPr>
        <p:spPr>
          <a:xfrm>
            <a:off x="7155715" y="249052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3BBD21B-F30D-C843-907F-510A99717412}"/>
              </a:ext>
            </a:extLst>
          </p:cNvPr>
          <p:cNvCxnSpPr/>
          <p:nvPr/>
        </p:nvCxnSpPr>
        <p:spPr>
          <a:xfrm>
            <a:off x="5597425" y="2950153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E813C33D-7E50-D044-98D0-E64EFEDA1831}"/>
              </a:ext>
            </a:extLst>
          </p:cNvPr>
          <p:cNvCxnSpPr/>
          <p:nvPr/>
        </p:nvCxnSpPr>
        <p:spPr>
          <a:xfrm>
            <a:off x="6389785" y="2950153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89C04BA-BE85-784C-8173-AA739CFAA016}"/>
              </a:ext>
            </a:extLst>
          </p:cNvPr>
          <p:cNvSpPr txBox="1"/>
          <p:nvPr/>
        </p:nvSpPr>
        <p:spPr>
          <a:xfrm>
            <a:off x="4632509" y="3199347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1 crashed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14F8C52-AA7E-6541-AF2F-F1F0B20B1EDE}"/>
              </a:ext>
            </a:extLst>
          </p:cNvPr>
          <p:cNvSpPr txBox="1"/>
          <p:nvPr/>
        </p:nvSpPr>
        <p:spPr>
          <a:xfrm>
            <a:off x="6495281" y="1383719"/>
            <a:ext cx="12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2 initialized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CE264DC-18F3-9344-BF5D-5A5A5856C705}"/>
              </a:ext>
            </a:extLst>
          </p:cNvPr>
          <p:cNvCxnSpPr>
            <a:cxnSpLocks/>
          </p:cNvCxnSpPr>
          <p:nvPr/>
        </p:nvCxnSpPr>
        <p:spPr>
          <a:xfrm flipV="1">
            <a:off x="4277531" y="4147110"/>
            <a:ext cx="1319894" cy="16027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63F48C3F-145E-1D42-AB3B-D1A4431AC096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6389785" y="1837803"/>
            <a:ext cx="1464591" cy="1854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B8C50697-780B-8C46-A30A-20F51D356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97603" y="3672132"/>
            <a:ext cx="630638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827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19A9FBB-68EC-FD4B-B04A-268EF23F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7696"/>
            <a:ext cx="7196105" cy="53498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If a receiver receives two segments having the same sequence number within a duration T, then one packet must be the duplicate. The receiver then discards the duplicate packets.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For a crashed device, the transport entity remains idle for a duration T after recovery, to ensure that all packets from the previous connection are dead – </a:t>
            </a:r>
            <a:r>
              <a:rPr lang="en-US" b="1" dirty="0"/>
              <a:t>not a good solution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A9BC2F-82F4-8842-8A83-3B6B6360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2B5BA0-26D2-784B-8137-0A1BC874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59537"/>
            <a:ext cx="4511693" cy="4023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3FA89FF-FB8B-2546-AC96-1D17C930E807}"/>
              </a:ext>
            </a:extLst>
          </p:cNvPr>
          <p:cNvSpPr txBox="1"/>
          <p:nvPr/>
        </p:nvSpPr>
        <p:spPr>
          <a:xfrm>
            <a:off x="356839" y="4883480"/>
            <a:ext cx="114700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Adjust the initial sequence numbers properly - </a:t>
            </a:r>
            <a:r>
              <a:rPr lang="en-US" sz="2800" b="1" dirty="0">
                <a:solidFill>
                  <a:srgbClr val="002060"/>
                </a:solidFill>
              </a:rPr>
              <a:t>A host does not restart with a sequence number in the forbidden region, based on the sequence number it used before crash and the time duration T.   </a:t>
            </a:r>
          </a:p>
        </p:txBody>
      </p:sp>
    </p:spTree>
    <p:extLst>
      <p:ext uri="{BB962C8B-B14F-4D97-AF65-F5344CB8AC3E}">
        <p14:creationId xmlns:p14="http://schemas.microsoft.com/office/powerpoint/2010/main" xmlns="" val="340265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40D9686-1F75-0042-BF6E-3BF6564D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4379753" cy="5349838"/>
          </a:xfrm>
        </p:spPr>
        <p:txBody>
          <a:bodyPr/>
          <a:lstStyle/>
          <a:p>
            <a:r>
              <a:rPr lang="en-US" dirty="0"/>
              <a:t>Two possible source of problems </a:t>
            </a:r>
          </a:p>
          <a:p>
            <a:pPr lvl="1"/>
            <a:r>
              <a:rPr lang="en-US" dirty="0"/>
              <a:t>A host sends too much data too fast on a newly opened connection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data rate is too slow that the sequence number for a previous connection enters the forbidden region for the next connection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5ED6BE0-3D6E-B646-8167-016D2D20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Ensure that Packet Sequence Numbers are </a:t>
            </a:r>
            <a:br>
              <a:rPr lang="en-US" dirty="0"/>
            </a:br>
            <a:r>
              <a:rPr lang="en-US" dirty="0"/>
              <a:t>Out of the Forbidden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CEA4F8-8021-3549-83FE-99640376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592" y="859537"/>
            <a:ext cx="3936906" cy="3511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524680-C456-E04F-A470-D1C63CEF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017" y="3675888"/>
            <a:ext cx="4521119" cy="3182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5AB0A44-8E3E-0A46-ADBA-B13403254336}"/>
              </a:ext>
            </a:extLst>
          </p:cNvPr>
          <p:cNvSpPr txBox="1"/>
          <p:nvPr/>
        </p:nvSpPr>
        <p:spPr>
          <a:xfrm>
            <a:off x="9602986" y="1667548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1832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0FEA578-5A24-1C44-9A7C-4E0AD20FE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8938"/>
            <a:ext cx="11552663" cy="5349838"/>
          </a:xfrm>
        </p:spPr>
        <p:txBody>
          <a:bodyPr/>
          <a:lstStyle/>
          <a:p>
            <a:r>
              <a:rPr lang="en-US" dirty="0"/>
              <a:t>The maximum data rate on any connection is one segment per clock tick </a:t>
            </a:r>
          </a:p>
          <a:p>
            <a:pPr lvl="1"/>
            <a:r>
              <a:rPr lang="en-US" dirty="0"/>
              <a:t>Clock ticks (inter-packet transmission duration) is adjusted based on the sequences acknowledged – </a:t>
            </a:r>
            <a:r>
              <a:rPr lang="en-US" b="1" dirty="0"/>
              <a:t>ensure that no two packets are there in the network with same sequence number</a:t>
            </a:r>
          </a:p>
          <a:p>
            <a:pPr lvl="1"/>
            <a:r>
              <a:rPr lang="en-US" b="1" dirty="0"/>
              <a:t>We call this mechanism as self-clocking (used in TCP)</a:t>
            </a:r>
          </a:p>
          <a:p>
            <a:pPr lvl="1"/>
            <a:r>
              <a:rPr lang="en-US" dirty="0"/>
              <a:t>Ensures that the sequence numbers do not warp around too quickly (RFC 1323)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We do not remember sequence number at the receiver: </a:t>
            </a:r>
            <a:r>
              <a:rPr lang="en-US" dirty="0"/>
              <a:t>Use a </a:t>
            </a:r>
            <a:r>
              <a:rPr lang="en-US" b="1" dirty="0"/>
              <a:t>three way handshake </a:t>
            </a:r>
            <a:r>
              <a:rPr lang="en-US" dirty="0"/>
              <a:t>to ensure that the connection request is not a repetition of an old connection request </a:t>
            </a:r>
          </a:p>
          <a:p>
            <a:pPr lvl="1"/>
            <a:r>
              <a:rPr lang="en-US" dirty="0"/>
              <a:t>The individual peers validate their own sequence number by looking at the acknowledgement (ACK)</a:t>
            </a:r>
          </a:p>
          <a:p>
            <a:pPr lvl="1"/>
            <a:r>
              <a:rPr lang="en-US" b="1" dirty="0"/>
              <a:t>Positive synchronization among the sender and the receiver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C65ED34-FDCF-1B49-B93C-12452981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Sending Rate based on Sequence Numbers</a:t>
            </a:r>
          </a:p>
        </p:txBody>
      </p:sp>
    </p:spTree>
    <p:extLst>
      <p:ext uri="{BB962C8B-B14F-4D97-AF65-F5344CB8AC3E}">
        <p14:creationId xmlns:p14="http://schemas.microsoft.com/office/powerpoint/2010/main" xmlns="" val="342825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12407D9-D694-EE47-8742-E323BF20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 Handshake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374155-5E34-A340-9D16-E77A00FA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" y="1027176"/>
            <a:ext cx="5591302" cy="5477194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xmlns="" id="{F9B1F937-527D-E741-A478-F5A1A8B2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626" y="1154532"/>
            <a:ext cx="6493553" cy="5349838"/>
          </a:xfrm>
        </p:spPr>
        <p:txBody>
          <a:bodyPr/>
          <a:lstStyle/>
          <a:p>
            <a:r>
              <a:rPr lang="en-US" dirty="0"/>
              <a:t>By looking at the ACK, Host 1 ensures that Sequence number x does not belong to the forbidden region of any previously established connection</a:t>
            </a:r>
          </a:p>
          <a:p>
            <a:endParaRPr lang="en-US" dirty="0"/>
          </a:p>
          <a:p>
            <a:r>
              <a:rPr lang="en-US" dirty="0"/>
              <a:t>By looking at the ACK in DATA, Host 2 ensures that sequence number y does not belong to the forbidden region of any previously established connection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81FCD2-4B7D-764E-8B6F-9903DCF54410}"/>
              </a:ext>
            </a:extLst>
          </p:cNvPr>
          <p:cNvSpPr txBox="1"/>
          <p:nvPr/>
        </p:nvSpPr>
        <p:spPr>
          <a:xfrm>
            <a:off x="5579626" y="5304041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4072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307583"/>
            <a:ext cx="9644332" cy="2350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                                  Software, Kernel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658264"/>
            <a:ext cx="9644332" cy="8453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                          Firmware, Device Driver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5503653"/>
            <a:ext cx="9644332" cy="862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Hardware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Stack Implementation in a Host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3640348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38901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51288F9-DEDA-D94B-B9F5-C3F12A05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Way Handshake – CONNECTION REQUEST is a Delayed Duplicate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474462-CEB6-114D-8157-4331C9C2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372" y="1218568"/>
            <a:ext cx="5521452" cy="5639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3F03CB-8B4F-3F4E-B30F-C55CA59FC62D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1734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51288F9-DEDA-D94B-B9F5-C3F12A05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Way Handshake – CONNECTION REQUEST and ACKNOWLEDGEMENT both are Delayed Duplicates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430262-8C34-5D43-9243-ABAC0D0C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792" y="1263395"/>
            <a:ext cx="5752592" cy="5527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634BF5-D4EA-BD46-8157-C56651AA8C6A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54243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5B27154-2D94-E649-84AB-FDCFA756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one party hangs up, the connection is broken</a:t>
            </a:r>
          </a:p>
          <a:p>
            <a:endParaRPr lang="en-US" dirty="0"/>
          </a:p>
          <a:p>
            <a:r>
              <a:rPr lang="en-US" dirty="0"/>
              <a:t>This may results in data loss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3563D00-219A-D34D-9238-0C79DD8F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Asymmetric Release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7F9FE1-01ED-F646-8BFA-1BED3887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62" y="2171192"/>
            <a:ext cx="5325618" cy="4678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51E2D8-061B-8F4A-863C-19139DE7A300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44082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5B27154-2D94-E649-84AB-FDCFA756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Treats the connection as two separate unidirectional connections and requires each one to be released separately </a:t>
            </a:r>
          </a:p>
          <a:p>
            <a:endParaRPr lang="en-US" dirty="0"/>
          </a:p>
          <a:p>
            <a:r>
              <a:rPr lang="en-US" dirty="0"/>
              <a:t>Does the job when each process has a fixed amount of data to send and clearly knows when it has sent it. </a:t>
            </a:r>
          </a:p>
          <a:p>
            <a:endParaRPr lang="en-US" dirty="0"/>
          </a:p>
          <a:p>
            <a:r>
              <a:rPr lang="en-US" dirty="0"/>
              <a:t>What can be a protocol for this? </a:t>
            </a:r>
          </a:p>
          <a:p>
            <a:pPr lvl="1"/>
            <a:r>
              <a:rPr lang="en-US" b="1" dirty="0"/>
              <a:t>Host 1: “I am done” </a:t>
            </a:r>
          </a:p>
          <a:p>
            <a:pPr lvl="1"/>
            <a:r>
              <a:rPr lang="en-US" b="1" dirty="0"/>
              <a:t>Host 2: ”I am done too” </a:t>
            </a:r>
          </a:p>
          <a:p>
            <a:pPr lvl="1"/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Does this protocol work good always?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3563D00-219A-D34D-9238-0C79DD8F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Symmetric Release</a:t>
            </a:r>
          </a:p>
        </p:txBody>
      </p:sp>
    </p:spTree>
    <p:extLst>
      <p:ext uri="{BB962C8B-B14F-4D97-AF65-F5344CB8AC3E}">
        <p14:creationId xmlns:p14="http://schemas.microsoft.com/office/powerpoint/2010/main" xmlns="" val="6558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BC513E4-21B9-EE48-8F29-EC6AE0FC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Army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8CFF8AD-C855-BE49-904E-2893F6BD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270000"/>
            <a:ext cx="9880600" cy="431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C0028D-6BAD-5049-97EC-566295EE3EAA}"/>
              </a:ext>
            </a:extLst>
          </p:cNvPr>
          <p:cNvSpPr txBox="1"/>
          <p:nvPr/>
        </p:nvSpPr>
        <p:spPr>
          <a:xfrm>
            <a:off x="219456" y="5413688"/>
            <a:ext cx="5399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No protocol exists to solve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2E1660A-D1B1-9444-BE55-BFB65EEE2925}"/>
              </a:ext>
            </a:extLst>
          </p:cNvPr>
          <p:cNvSpPr txBox="1"/>
          <p:nvPr/>
        </p:nvSpPr>
        <p:spPr>
          <a:xfrm>
            <a:off x="8278368" y="4992624"/>
            <a:ext cx="369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Let every party take independent decisions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6CF921-E4BB-AF40-93DC-E8BE84B2C340}"/>
              </a:ext>
            </a:extLst>
          </p:cNvPr>
          <p:cNvSpPr txBox="1"/>
          <p:nvPr/>
        </p:nvSpPr>
        <p:spPr>
          <a:xfrm>
            <a:off x="4208026" y="1125587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02903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AED888-B46D-8744-A133-A7E5232C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1017523"/>
            <a:ext cx="5765546" cy="5689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31B1E7-7974-9C40-A47F-8B67E699B075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45910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Final ACK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D272F34-536B-814C-9B4D-97745094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085849"/>
            <a:ext cx="5857748" cy="56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7D6D8B-DCAA-834C-92FF-151DE475ECB8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31569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Response Lost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74DD90-391C-0E41-BC4E-82AC701A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060449"/>
            <a:ext cx="5801360" cy="575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BA1DC25-D8B2-7043-A029-AD9AAF9B6CCC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00349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Response Lost and Subsequent DRs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BDC3BE-A712-724F-BBBB-A95BCF5F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24" y="987553"/>
            <a:ext cx="5793232" cy="5675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AD7BD2-B4DE-4C46-8B20-CFF951A05B2A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44717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A031ACB-5E89-DC4C-87F9-8B9A6170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Reliability at the Transport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3C53A4-BA98-E448-B1E8-539B023F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42" y="859537"/>
            <a:ext cx="7594346" cy="5528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D2ECD3-022A-4C4F-8B95-5F8785C74CF4}"/>
              </a:ext>
            </a:extLst>
          </p:cNvPr>
          <p:cNvSpPr txBox="1"/>
          <p:nvPr/>
        </p:nvSpPr>
        <p:spPr>
          <a:xfrm>
            <a:off x="3868265" y="6388303"/>
            <a:ext cx="832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xmlns="" val="407933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Application Data Passes Through Different Layers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2087592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Transport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712015" y="1340478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17102" y="1340478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717103" y="2364995"/>
            <a:ext cx="3789872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Transport Layer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22189" y="2364994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22189" y="3472424"/>
            <a:ext cx="4784785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Network Layer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15773" y="3472423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04271" y="4491696"/>
            <a:ext cx="5802704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Link Layer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09357" y="4491694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12015" y="5411199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17102" y="5411199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5722189" y="5411198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15773" y="5411198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09357" y="5411197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08692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PHY </a:t>
            </a:r>
            <a:r>
              <a:rPr lang="en-US" sz="2000" b="1" dirty="0"/>
              <a:t>Header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06974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PHY Trailer</a:t>
            </a:r>
          </a:p>
        </p:txBody>
      </p:sp>
      <p:sp>
        <p:nvSpPr>
          <p:cNvPr id="2" name="Rectangle 1"/>
          <p:cNvSpPr/>
          <p:nvPr/>
        </p:nvSpPr>
        <p:spPr>
          <a:xfrm>
            <a:off x="5357813" y="2171700"/>
            <a:ext cx="5472112" cy="11029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3641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4988A7FE-D480-BC49-9EA8-F3162A4B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These features are used in both Data Link Layer and Transport Layer –</a:t>
            </a:r>
            <a:r>
              <a:rPr lang="en-US" b="1" dirty="0">
                <a:solidFill>
                  <a:srgbClr val="0070C0"/>
                </a:solidFill>
              </a:rPr>
              <a:t> Why? 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/>
              <a:t>Flow control and error control at the transport layer is essential </a:t>
            </a:r>
          </a:p>
          <a:p>
            <a:endParaRPr lang="en-US" b="1" dirty="0"/>
          </a:p>
          <a:p>
            <a:r>
              <a:rPr lang="en-US" b="1" dirty="0"/>
              <a:t>Flow control and error control at the data link layer improves performance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D28A5CB-903D-7B41-8E8C-3008915B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 and Flow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40A4B7-1FD0-BD4F-81A4-EF64C4B1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4831701"/>
            <a:ext cx="7493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727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878524F-E52A-824E-A4B3-3D36E036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Stop and Wait Flow Control (Error Free Channel):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57375D0-BF18-D442-A03F-9DE6C82D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92E56A-D6A3-FB42-B4E3-35089D6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752600"/>
            <a:ext cx="6883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6571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73480EB-694E-A342-8B58-C2C6F18137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61889" y="996132"/>
            <a:ext cx="6276798" cy="574372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3D3F05C-7C2F-7B49-BA9E-D99F8B943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40" y="1193073"/>
            <a:ext cx="6702328" cy="5349838"/>
          </a:xfrm>
        </p:spPr>
        <p:txBody>
          <a:bodyPr/>
          <a:lstStyle/>
          <a:p>
            <a:r>
              <a:rPr lang="en-US" b="1" dirty="0"/>
              <a:t>Stop and Wait (Noisy Channel):</a:t>
            </a:r>
          </a:p>
          <a:p>
            <a:endParaRPr lang="en-US" b="1" dirty="0"/>
          </a:p>
          <a:p>
            <a:r>
              <a:rPr lang="en-US" dirty="0"/>
              <a:t>Use sequence numbers to individually identify each frame and the corresponding acknowledgement </a:t>
            </a:r>
          </a:p>
          <a:p>
            <a:endParaRPr lang="en-US" b="1" dirty="0"/>
          </a:p>
          <a:p>
            <a:r>
              <a:rPr lang="en-US" b="1" dirty="0"/>
              <a:t>What can be a maximum size of the sequence number in Stop and Wait? </a:t>
            </a:r>
          </a:p>
          <a:p>
            <a:endParaRPr lang="en-US" b="1" dirty="0"/>
          </a:p>
          <a:p>
            <a:r>
              <a:rPr lang="en-US" b="1" dirty="0"/>
              <a:t>Automatic Repeat Request (ARQ)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AB04A39-00B7-7945-898D-281AFA9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Algorithms</a:t>
            </a:r>
          </a:p>
        </p:txBody>
      </p:sp>
    </p:spTree>
    <p:extLst>
      <p:ext uri="{BB962C8B-B14F-4D97-AF65-F5344CB8AC3E}">
        <p14:creationId xmlns:p14="http://schemas.microsoft.com/office/powerpoint/2010/main" xmlns="" val="23940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3709EF6-781E-0448-B0BF-160DB71E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and Wait ARQ – Sender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D67537-EF91-964A-BCE2-2D2B7DF1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98" y="859537"/>
            <a:ext cx="7934706" cy="593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FDA51D5-17C0-E442-8815-E5504DCC8B82}"/>
              </a:ext>
            </a:extLst>
          </p:cNvPr>
          <p:cNvSpPr txBox="1"/>
          <p:nvPr/>
        </p:nvSpPr>
        <p:spPr>
          <a:xfrm>
            <a:off x="155801" y="4681727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xmlns="" val="1103028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C3D03CD-57DE-6F40-A098-5527D310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packet needs to wait for the acknowledgement of the previous packet. </a:t>
            </a:r>
          </a:p>
          <a:p>
            <a:endParaRPr lang="en-US" dirty="0"/>
          </a:p>
          <a:p>
            <a:r>
              <a:rPr lang="en-US" dirty="0"/>
              <a:t>For bidirectional connections – use two instances of the stop and wait protocol at both directions – further waste of resources</a:t>
            </a:r>
          </a:p>
          <a:p>
            <a:endParaRPr lang="en-US" dirty="0"/>
          </a:p>
          <a:p>
            <a:r>
              <a:rPr lang="en-US" dirty="0"/>
              <a:t>A possible solution: Piggyback data and acknowledgement from both the directions </a:t>
            </a:r>
          </a:p>
          <a:p>
            <a:endParaRPr lang="en-US" dirty="0"/>
          </a:p>
          <a:p>
            <a:r>
              <a:rPr lang="en-US" dirty="0"/>
              <a:t>Reduce resource waste based on </a:t>
            </a:r>
            <a:r>
              <a:rPr lang="en-US" b="1" dirty="0"/>
              <a:t>sliding window protocols (a pipelined protocol)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8241DF6-9E36-7B47-A482-4FD3B2AB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Stop and Wait</a:t>
            </a:r>
          </a:p>
        </p:txBody>
      </p:sp>
    </p:spTree>
    <p:extLst>
      <p:ext uri="{BB962C8B-B14F-4D97-AF65-F5344CB8AC3E}">
        <p14:creationId xmlns:p14="http://schemas.microsoft.com/office/powerpoint/2010/main" xmlns="" val="2232515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1D27CE6-69DE-C742-99E1-F25A0A7F3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892" y="1342198"/>
            <a:ext cx="11437254" cy="37967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E4A8B1-7944-864F-9948-54881695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and Wait versus Sliding Window (Pipelined)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A2D423F-3C0F-4B4A-9790-29EBEB47D10B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xmlns="" val="1837214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DCE0D1EF-7980-6C47-8F5F-0DF8E5172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outbound segment contains a sequence number – from 0 to some maximum (2</a:t>
            </a:r>
            <a:r>
              <a:rPr lang="en-US" baseline="30000" dirty="0"/>
              <a:t>n</a:t>
            </a:r>
            <a:r>
              <a:rPr lang="en-US" dirty="0"/>
              <a:t>-1 for a n bit sequence number) </a:t>
            </a:r>
          </a:p>
          <a:p>
            <a:endParaRPr lang="en-US" dirty="0"/>
          </a:p>
          <a:p>
            <a:r>
              <a:rPr lang="en-US" dirty="0"/>
              <a:t>The sender maintains a set of sequence numbers corresponding to frames it is permitted to send (</a:t>
            </a:r>
            <a:r>
              <a:rPr lang="en-US" b="1" dirty="0"/>
              <a:t>sending window)</a:t>
            </a:r>
          </a:p>
          <a:p>
            <a:endParaRPr lang="en-US" b="1" dirty="0"/>
          </a:p>
          <a:p>
            <a:r>
              <a:rPr lang="en-US" dirty="0"/>
              <a:t>The receiver maintains a set of frames it is permitted to accept (</a:t>
            </a:r>
            <a:r>
              <a:rPr lang="en-US" b="1" dirty="0"/>
              <a:t>receiving window)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EF374F5-07ED-954F-8756-72AE2A3C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</a:t>
            </a:r>
          </a:p>
        </p:txBody>
      </p:sp>
    </p:spTree>
    <p:extLst>
      <p:ext uri="{BB962C8B-B14F-4D97-AF65-F5344CB8AC3E}">
        <p14:creationId xmlns:p14="http://schemas.microsoft.com/office/powerpoint/2010/main" xmlns="" val="1073411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6D35706-C938-B049-B8A3-3BA61435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 – Sending Window and Receiving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85BFA2-D8A7-5B4A-9C91-076D4B3E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54" y="1229868"/>
            <a:ext cx="10257282" cy="4896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81524F-4C13-6646-BBDE-D1CEE40EE977}"/>
              </a:ext>
            </a:extLst>
          </p:cNvPr>
          <p:cNvSpPr txBox="1"/>
          <p:nvPr/>
        </p:nvSpPr>
        <p:spPr>
          <a:xfrm>
            <a:off x="3822192" y="6254496"/>
            <a:ext cx="635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3"/>
              </a:rPr>
              <a:t>http://ironbark.xtelco.com.au/subjects/DC/lectures/13/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547888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D883B03-734C-494D-BC2E-01525195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for a 3 bit Sequence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A29830-7D5D-4048-B32E-E3D73BBB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306" y="859537"/>
            <a:ext cx="8600694" cy="5834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6B974BF-6815-C14D-B3B2-9F8B82D2B9B3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231907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0019E9F-F383-7745-8892-10E02F00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timeout occurs if a segment (or the acknowledgment) gets lost </a:t>
            </a:r>
          </a:p>
          <a:p>
            <a:endParaRPr lang="en-US" b="1" dirty="0"/>
          </a:p>
          <a:p>
            <a:r>
              <a:rPr lang="en-US" b="1" dirty="0"/>
              <a:t>How does the flow and error control protocol handle a timeout?</a:t>
            </a:r>
          </a:p>
          <a:p>
            <a:endParaRPr lang="en-US" b="1" dirty="0"/>
          </a:p>
          <a:p>
            <a:r>
              <a:rPr lang="en-US" b="1" dirty="0"/>
              <a:t>Go Back N ARQ: </a:t>
            </a:r>
            <a:r>
              <a:rPr lang="en-US" dirty="0"/>
              <a:t>If segment N is lost, all the segments from segment 0 (start of the sliding window) to segment N are retransmitted </a:t>
            </a:r>
          </a:p>
          <a:p>
            <a:endParaRPr lang="en-US" b="1" dirty="0"/>
          </a:p>
          <a:p>
            <a:r>
              <a:rPr lang="en-US" b="1" dirty="0"/>
              <a:t>Selective Repeat (SR) ARQ: </a:t>
            </a:r>
            <a:r>
              <a:rPr lang="en-US" dirty="0"/>
              <a:t>Only the lost packets are selectively retransmitted</a:t>
            </a:r>
          </a:p>
          <a:p>
            <a:pPr lvl="1"/>
            <a:r>
              <a:rPr lang="en-US" b="1" dirty="0"/>
              <a:t>Negative Acknowledgement (NAK) or Selective Acknowledgements (SACK): </a:t>
            </a:r>
            <a:r>
              <a:rPr lang="en-US" dirty="0"/>
              <a:t>Informs the sender about which packets need to be retransmitted (not received by the receiver) 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04CFCFC-FD61-2844-9F37-0B3C0553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 in Noisy Channels</a:t>
            </a:r>
          </a:p>
        </p:txBody>
      </p:sp>
    </p:spTree>
    <p:extLst>
      <p:ext uri="{BB962C8B-B14F-4D97-AF65-F5344CB8AC3E}">
        <p14:creationId xmlns:p14="http://schemas.microsoft.com/office/powerpoint/2010/main" xmlns="" val="252545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5872" y="3682914"/>
            <a:ext cx="12176128" cy="21119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932342"/>
            <a:ext cx="12192000" cy="27523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Services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1600" y="1117646"/>
            <a:ext cx="2529453" cy="22932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3200" b="1" dirty="0"/>
              <a:t>UDP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257" y="1353255"/>
            <a:ext cx="2264229" cy="1117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End to end packet delivery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92783" y="1116505"/>
            <a:ext cx="9468588" cy="22932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3200" b="1" dirty="0"/>
              <a:t>                          TCP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31053" y="1334010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Connection Establishment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00849" y="1326657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Reliable Data Delivery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7370645" y="1326657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Flow and Congestion Control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40441" y="1326656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Ordered Packet Delivery</a:t>
            </a:r>
          </a:p>
        </p:txBody>
      </p:sp>
      <p:sp>
        <p:nvSpPr>
          <p:cNvPr id="8" name="Rectangle 7"/>
          <p:cNvSpPr/>
          <p:nvPr/>
        </p:nvSpPr>
        <p:spPr>
          <a:xfrm>
            <a:off x="5258140" y="2717598"/>
            <a:ext cx="2087591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Transport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5254025" y="5794821"/>
            <a:ext cx="2087592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Data Link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71838" y="3956714"/>
            <a:ext cx="6200775" cy="1117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Datagram delivery (unreliable)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8140" y="4827716"/>
            <a:ext cx="2087591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xmlns="" val="395761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655A3F8-0A2C-A340-9D2D-4C3349E3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Sender Window Control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457479-3FAC-FA4D-9BC2-69B82007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1" y="1376934"/>
            <a:ext cx="11858493" cy="2701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F63AD88-B21B-C640-AD61-2896D659762B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xmlns="" val="418078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A03541E-21A4-524E-8040-C830C453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6090FF-A762-234A-9A7E-042B9BCE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30" y="961858"/>
            <a:ext cx="4487138" cy="5896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F857017-2DB6-5E40-BA9B-5FA812ABF9FD}"/>
              </a:ext>
            </a:extLst>
          </p:cNvPr>
          <p:cNvSpPr txBox="1"/>
          <p:nvPr/>
        </p:nvSpPr>
        <p:spPr>
          <a:xfrm>
            <a:off x="292609" y="4151376"/>
            <a:ext cx="429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</a:t>
            </a:r>
            <a:r>
              <a:rPr lang="en-US" b="1" dirty="0">
                <a:hlinkClick r:id="rId3"/>
              </a:rPr>
              <a:t>https://www.tutorialspoint.com/data_communication_computer_network/data_link_control_and_protocols.htm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83864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0D197FA-AEA8-594E-A576-1B08BA8C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Sender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7F9D65-B737-C940-A6BF-A55B139C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36" y="859537"/>
            <a:ext cx="9046464" cy="5635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00DD17-2F59-E246-BC4B-9018E0FF54CC}"/>
              </a:ext>
            </a:extLst>
          </p:cNvPr>
          <p:cNvSpPr txBox="1"/>
          <p:nvPr/>
        </p:nvSpPr>
        <p:spPr>
          <a:xfrm>
            <a:off x="82649" y="4552049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xmlns="" val="3208647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8875BD1-DBDB-2C48-B90C-8AC84908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Receiver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055FA9-BEE8-A245-AEE3-180F68FC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49" y="1435100"/>
            <a:ext cx="8925795" cy="4874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02F214-A1A6-2146-B0D2-0888B48B845B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xmlns="" val="2239401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Outstanding Frames –</a:t>
            </a:r>
            <a:r>
              <a:rPr lang="en-US" dirty="0"/>
              <a:t> Frames that have been transmitted, but not yet acknowledged</a:t>
            </a:r>
          </a:p>
          <a:p>
            <a:endParaRPr lang="en-US" b="1" dirty="0"/>
          </a:p>
          <a:p>
            <a:r>
              <a:rPr lang="en-US" b="1" dirty="0"/>
              <a:t>Maximum Sequence Number (MAX_SEQ): MAX_SEQ+1 </a:t>
            </a:r>
            <a:r>
              <a:rPr lang="en-US" dirty="0"/>
              <a:t>distinct sequence numbers are there</a:t>
            </a:r>
          </a:p>
          <a:p>
            <a:pPr lvl="1"/>
            <a:r>
              <a:rPr lang="en-US" b="1" dirty="0"/>
              <a:t>0,1,…,MAX_SEQ </a:t>
            </a:r>
          </a:p>
          <a:p>
            <a:pPr lvl="1"/>
            <a:endParaRPr lang="en-US" b="1" dirty="0"/>
          </a:p>
          <a:p>
            <a:r>
              <a:rPr lang="en-US" b="1" dirty="0"/>
              <a:t>Maximum Number of Outstanding Frames (=Window Size): MAX_SEQ</a:t>
            </a:r>
          </a:p>
          <a:p>
            <a:endParaRPr lang="en-US" b="1" dirty="0"/>
          </a:p>
          <a:p>
            <a:r>
              <a:rPr lang="en-US" b="1" dirty="0"/>
              <a:t>Example: </a:t>
            </a:r>
            <a:r>
              <a:rPr lang="en-US" dirty="0"/>
              <a:t>Sequence Numbers (0,1,2,…,7) – 3 bit sequence numbers, number of outstanding frames = 7 </a:t>
            </a:r>
            <a:r>
              <a:rPr lang="en-US" b="1" dirty="0"/>
              <a:t>(Not 8)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A Bound on Window Size</a:t>
            </a:r>
          </a:p>
        </p:txBody>
      </p:sp>
    </p:spTree>
    <p:extLst>
      <p:ext uri="{BB962C8B-B14F-4D97-AF65-F5344CB8AC3E}">
        <p14:creationId xmlns:p14="http://schemas.microsoft.com/office/powerpoint/2010/main" xmlns="" val="3523674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191958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F4EDD0FF-5800-6848-863C-B76E465A060A}"/>
              </a:ext>
            </a:extLst>
          </p:cNvPr>
          <p:cNvSpPr/>
          <p:nvPr/>
        </p:nvSpPr>
        <p:spPr>
          <a:xfrm>
            <a:off x="9425116" y="4144963"/>
            <a:ext cx="1428843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F97B42B8-7942-4544-A5F2-45100E1F2AEE}"/>
              </a:ext>
            </a:extLst>
          </p:cNvPr>
          <p:cNvSpPr/>
          <p:nvPr/>
        </p:nvSpPr>
        <p:spPr>
          <a:xfrm>
            <a:off x="9903208" y="5077089"/>
            <a:ext cx="962048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4FB346F2-31EE-F54B-8B1C-927EAFB7879A}"/>
              </a:ext>
            </a:extLst>
          </p:cNvPr>
          <p:cNvSpPr/>
          <p:nvPr/>
        </p:nvSpPr>
        <p:spPr>
          <a:xfrm>
            <a:off x="10387550" y="6007332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DBC7CE3F-C4D5-BE48-BA95-16D2DE7115DF}"/>
              </a:ext>
            </a:extLst>
          </p:cNvPr>
          <p:cNvSpPr/>
          <p:nvPr/>
        </p:nvSpPr>
        <p:spPr>
          <a:xfrm>
            <a:off x="8422188" y="2261413"/>
            <a:ext cx="1921695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15A8F438-57F0-C74A-813D-8F08861CB6E3}"/>
              </a:ext>
            </a:extLst>
          </p:cNvPr>
          <p:cNvSpPr/>
          <p:nvPr/>
        </p:nvSpPr>
        <p:spPr>
          <a:xfrm>
            <a:off x="1200436" y="3991472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122C85C7-C457-DA42-A640-D9B1067BCFE7}"/>
              </a:ext>
            </a:extLst>
          </p:cNvPr>
          <p:cNvSpPr/>
          <p:nvPr/>
        </p:nvSpPr>
        <p:spPr>
          <a:xfrm>
            <a:off x="1214111" y="4909119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5CB392BE-9925-1440-B2E0-B2F73026BDD6}"/>
              </a:ext>
            </a:extLst>
          </p:cNvPr>
          <p:cNvSpPr/>
          <p:nvPr/>
        </p:nvSpPr>
        <p:spPr>
          <a:xfrm>
            <a:off x="1227470" y="5794320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4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46608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4814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D5937301-E410-0140-8AF5-C8D4165BF24A}"/>
              </a:ext>
            </a:extLst>
          </p:cNvPr>
          <p:cNvGrpSpPr/>
          <p:nvPr/>
        </p:nvGrpSpPr>
        <p:grpSpPr>
          <a:xfrm>
            <a:off x="1233287" y="5026483"/>
            <a:ext cx="2382036" cy="402921"/>
            <a:chOff x="2505205" y="2016690"/>
            <a:chExt cx="2382036" cy="402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AED06B2A-F536-4644-82EC-1481FF38635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471AFD18-1F33-294C-9AE0-11BEBFBDE8A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D4FF770C-EFBB-B748-962E-8D18AB17D85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541CA433-A5BB-B148-98C8-C42D6352C075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86A2037-0AD2-CE4A-A6F3-568AD6849B5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B07E0A0C-8794-624A-A85B-AC411A573BED}"/>
              </a:ext>
            </a:extLst>
          </p:cNvPr>
          <p:cNvGrpSpPr/>
          <p:nvPr/>
        </p:nvGrpSpPr>
        <p:grpSpPr>
          <a:xfrm>
            <a:off x="1234330" y="5915247"/>
            <a:ext cx="2382036" cy="402921"/>
            <a:chOff x="2505205" y="2016690"/>
            <a:chExt cx="2382036" cy="4029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9729A0BD-E44B-1B4F-8085-F5DF46924E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80DEBE27-A93E-3547-AFD7-5F609DEB3EE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8563D5F7-BB64-C64E-80BD-7CA677801099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EA0A21D6-3F07-A04C-952D-DB0039A36CE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F8F32645-C605-A24D-B8E9-40E1D43DD98B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E43EFD9-D95D-2A44-9F8A-58A1B3AA53ED}"/>
              </a:ext>
            </a:extLst>
          </p:cNvPr>
          <p:cNvGrpSpPr/>
          <p:nvPr/>
        </p:nvGrpSpPr>
        <p:grpSpPr>
          <a:xfrm>
            <a:off x="8471924" y="5200803"/>
            <a:ext cx="2382036" cy="402921"/>
            <a:chOff x="2505205" y="2016690"/>
            <a:chExt cx="2382036" cy="4029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513BCA6F-1B08-FD4C-BFBA-161B0536E2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B7B3CA2F-2533-874C-A7EE-CF1AE31D17C4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D628A526-73C0-DA43-8F7B-B8153ECBCD6E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FAE884BF-42E2-454F-9B79-D59C6E212C9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FD50782F-F2B4-7448-8594-1233A130A758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D73C4F1B-987B-1647-B91A-1B6BEBBBE5BD}"/>
              </a:ext>
            </a:extLst>
          </p:cNvPr>
          <p:cNvGrpSpPr/>
          <p:nvPr/>
        </p:nvGrpSpPr>
        <p:grpSpPr>
          <a:xfrm>
            <a:off x="8472967" y="6089567"/>
            <a:ext cx="2382036" cy="402921"/>
            <a:chOff x="2505205" y="2016690"/>
            <a:chExt cx="2382036" cy="40292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1D121F35-2A3E-EE4E-A90D-E4EC81AE840C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1AD70D37-1F20-D745-95B2-3A3BFE6CC7D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EF21FD23-AFDF-954B-B403-0265F22AD1FB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0E05B5E5-2E78-B54B-9CA1-9CE88018EEB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1EC0040B-FE8C-204A-9271-9FF10B6791A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6C71B70F-277B-C445-8F84-4FABECE83231}"/>
              </a:ext>
            </a:extLst>
          </p:cNvPr>
          <p:cNvCxnSpPr>
            <a:cxnSpLocks/>
          </p:cNvCxnSpPr>
          <p:nvPr/>
        </p:nvCxnSpPr>
        <p:spPr>
          <a:xfrm>
            <a:off x="3977612" y="523573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4AD1BEA3-886D-1241-85A5-ACDE27443180}"/>
              </a:ext>
            </a:extLst>
          </p:cNvPr>
          <p:cNvCxnSpPr>
            <a:cxnSpLocks/>
          </p:cNvCxnSpPr>
          <p:nvPr/>
        </p:nvCxnSpPr>
        <p:spPr>
          <a:xfrm>
            <a:off x="3993425" y="6190819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840543CA-8F53-3E46-A431-BBC0B7D63FA4}"/>
              </a:ext>
            </a:extLst>
          </p:cNvPr>
          <p:cNvCxnSpPr/>
          <p:nvPr/>
        </p:nvCxnSpPr>
        <p:spPr>
          <a:xfrm flipH="1">
            <a:off x="6301999" y="4728214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12B4DE13-8F8C-8D43-B783-17B1185979FC}"/>
              </a:ext>
            </a:extLst>
          </p:cNvPr>
          <p:cNvCxnSpPr/>
          <p:nvPr/>
        </p:nvCxnSpPr>
        <p:spPr>
          <a:xfrm flipH="1">
            <a:off x="6353983" y="5581847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xmlns="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xmlns="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xmlns="" id="{F753C726-2B64-284F-8CA7-E45663261CC2}"/>
              </a:ext>
            </a:extLst>
          </p:cNvPr>
          <p:cNvSpPr/>
          <p:nvPr/>
        </p:nvSpPr>
        <p:spPr>
          <a:xfrm>
            <a:off x="5936294" y="4758215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xmlns="" id="{7D298F7E-CC12-0B4B-9BA9-E3D059DAE74C}"/>
              </a:ext>
            </a:extLst>
          </p:cNvPr>
          <p:cNvSpPr/>
          <p:nvPr/>
        </p:nvSpPr>
        <p:spPr>
          <a:xfrm>
            <a:off x="6028308" y="5625309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F6988E6C-0338-EB42-8C22-D6184ACFEAF9}"/>
              </a:ext>
            </a:extLst>
          </p:cNvPr>
          <p:cNvSpPr/>
          <p:nvPr/>
        </p:nvSpPr>
        <p:spPr>
          <a:xfrm>
            <a:off x="5433018" y="4013741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F67EFBA3-BED3-404F-8418-4344829969FB}"/>
              </a:ext>
            </a:extLst>
          </p:cNvPr>
          <p:cNvSpPr/>
          <p:nvPr/>
        </p:nvSpPr>
        <p:spPr>
          <a:xfrm>
            <a:off x="5409310" y="482790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2245CB6B-E1D3-4F40-84C8-896923FEFEBD}"/>
              </a:ext>
            </a:extLst>
          </p:cNvPr>
          <p:cNvSpPr/>
          <p:nvPr/>
        </p:nvSpPr>
        <p:spPr>
          <a:xfrm>
            <a:off x="5430406" y="5789986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38A497C9-EF51-864B-8E1E-862EA7E1B980}"/>
              </a:ext>
            </a:extLst>
          </p:cNvPr>
          <p:cNvSpPr txBox="1"/>
          <p:nvPr/>
        </p:nvSpPr>
        <p:spPr>
          <a:xfrm>
            <a:off x="-76428" y="5404382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xmlns="" val="4116907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F4EDD0FF-5800-6848-863C-B76E465A060A}"/>
              </a:ext>
            </a:extLst>
          </p:cNvPr>
          <p:cNvSpPr/>
          <p:nvPr/>
        </p:nvSpPr>
        <p:spPr>
          <a:xfrm>
            <a:off x="9425117" y="4144963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F97B42B8-7942-4544-A5F2-45100E1F2AEE}"/>
              </a:ext>
            </a:extLst>
          </p:cNvPr>
          <p:cNvSpPr/>
          <p:nvPr/>
        </p:nvSpPr>
        <p:spPr>
          <a:xfrm>
            <a:off x="9903208" y="5077089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DBC7CE3F-C4D5-BE48-BA95-16D2DE7115DF}"/>
              </a:ext>
            </a:extLst>
          </p:cNvPr>
          <p:cNvSpPr/>
          <p:nvPr/>
        </p:nvSpPr>
        <p:spPr>
          <a:xfrm>
            <a:off x="8422189" y="2261413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1451301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15A8F438-57F0-C74A-813D-8F08861CB6E3}"/>
              </a:ext>
            </a:extLst>
          </p:cNvPr>
          <p:cNvSpPr/>
          <p:nvPr/>
        </p:nvSpPr>
        <p:spPr>
          <a:xfrm>
            <a:off x="1200436" y="3991472"/>
            <a:ext cx="1443367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122C85C7-C457-DA42-A640-D9B1067BCFE7}"/>
              </a:ext>
            </a:extLst>
          </p:cNvPr>
          <p:cNvSpPr/>
          <p:nvPr/>
        </p:nvSpPr>
        <p:spPr>
          <a:xfrm>
            <a:off x="1214111" y="4909119"/>
            <a:ext cx="1467949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1457721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3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46608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4814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D5937301-E410-0140-8AF5-C8D4165BF24A}"/>
              </a:ext>
            </a:extLst>
          </p:cNvPr>
          <p:cNvGrpSpPr/>
          <p:nvPr/>
        </p:nvGrpSpPr>
        <p:grpSpPr>
          <a:xfrm>
            <a:off x="1233287" y="5026483"/>
            <a:ext cx="2382036" cy="402921"/>
            <a:chOff x="2505205" y="2016690"/>
            <a:chExt cx="2382036" cy="402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AED06B2A-F536-4644-82EC-1481FF38635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471AFD18-1F33-294C-9AE0-11BEBFBDE8A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D4FF770C-EFBB-B748-962E-8D18AB17D85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541CA433-A5BB-B148-98C8-C42D6352C075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86A2037-0AD2-CE4A-A6F3-568AD6849B5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E43EFD9-D95D-2A44-9F8A-58A1B3AA53ED}"/>
              </a:ext>
            </a:extLst>
          </p:cNvPr>
          <p:cNvGrpSpPr/>
          <p:nvPr/>
        </p:nvGrpSpPr>
        <p:grpSpPr>
          <a:xfrm>
            <a:off x="8471924" y="5200803"/>
            <a:ext cx="2382036" cy="402921"/>
            <a:chOff x="2505205" y="2016690"/>
            <a:chExt cx="2382036" cy="4029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513BCA6F-1B08-FD4C-BFBA-161B0536E2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B7B3CA2F-2533-874C-A7EE-CF1AE31D17C4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D628A526-73C0-DA43-8F7B-B8153ECBCD6E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FAE884BF-42E2-454F-9B79-D59C6E212C9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FD50782F-F2B4-7448-8594-1233A130A758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6C71B70F-277B-C445-8F84-4FABECE83231}"/>
              </a:ext>
            </a:extLst>
          </p:cNvPr>
          <p:cNvCxnSpPr>
            <a:cxnSpLocks/>
          </p:cNvCxnSpPr>
          <p:nvPr/>
        </p:nvCxnSpPr>
        <p:spPr>
          <a:xfrm>
            <a:off x="3977612" y="523573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840543CA-8F53-3E46-A431-BBC0B7D63FA4}"/>
              </a:ext>
            </a:extLst>
          </p:cNvPr>
          <p:cNvCxnSpPr/>
          <p:nvPr/>
        </p:nvCxnSpPr>
        <p:spPr>
          <a:xfrm flipH="1">
            <a:off x="6301999" y="4728214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xmlns="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xmlns="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xmlns="" id="{F753C726-2B64-284F-8CA7-E45663261CC2}"/>
              </a:ext>
            </a:extLst>
          </p:cNvPr>
          <p:cNvSpPr/>
          <p:nvPr/>
        </p:nvSpPr>
        <p:spPr>
          <a:xfrm>
            <a:off x="5936294" y="4758215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F6988E6C-0338-EB42-8C22-D6184ACFEAF9}"/>
              </a:ext>
            </a:extLst>
          </p:cNvPr>
          <p:cNvSpPr/>
          <p:nvPr/>
        </p:nvSpPr>
        <p:spPr>
          <a:xfrm>
            <a:off x="5433018" y="4013741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2245CB6B-E1D3-4F40-84C8-896923FEFEBD}"/>
              </a:ext>
            </a:extLst>
          </p:cNvPr>
          <p:cNvSpPr/>
          <p:nvPr/>
        </p:nvSpPr>
        <p:spPr>
          <a:xfrm>
            <a:off x="5392811" y="4847303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38A497C9-EF51-864B-8E1E-862EA7E1B980}"/>
              </a:ext>
            </a:extLst>
          </p:cNvPr>
          <p:cNvSpPr txBox="1"/>
          <p:nvPr/>
        </p:nvSpPr>
        <p:spPr>
          <a:xfrm>
            <a:off x="-88255" y="4491627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173C50-33E5-034B-8BA8-5541EC1B5F79}"/>
              </a:ext>
            </a:extLst>
          </p:cNvPr>
          <p:cNvSpPr txBox="1"/>
          <p:nvPr/>
        </p:nvSpPr>
        <p:spPr>
          <a:xfrm>
            <a:off x="8422189" y="5862180"/>
            <a:ext cx="3487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Discards the wrong frame correctly</a:t>
            </a:r>
          </a:p>
        </p:txBody>
      </p:sp>
    </p:spTree>
    <p:extLst>
      <p:ext uri="{BB962C8B-B14F-4D97-AF65-F5344CB8AC3E}">
        <p14:creationId xmlns:p14="http://schemas.microsoft.com/office/powerpoint/2010/main" xmlns="" val="3092023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964D4EA-C02C-4947-AF3C-F98E3600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(SR) – Window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41F905-3B0F-6346-BBA4-D16DD617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24" y="859537"/>
            <a:ext cx="9398000" cy="557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1AC577F-A2AC-574F-AF05-D3408954D3B9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xmlns="" val="2328692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5E0659-D144-CD46-9E49-F8951BA3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ARQ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852A4D-3925-1F48-8F21-6B1915A7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547872" y="1044440"/>
            <a:ext cx="6419088" cy="57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5578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Maximum Sequence Number (MAX_SEQ): MAX_SEQ+1 </a:t>
            </a:r>
            <a:r>
              <a:rPr lang="en-US" dirty="0"/>
              <a:t>distinct sequence numbers are there</a:t>
            </a:r>
          </a:p>
          <a:p>
            <a:pPr lvl="1"/>
            <a:r>
              <a:rPr lang="en-US" b="1" dirty="0"/>
              <a:t>0,1,…,MAX_SEQ </a:t>
            </a:r>
          </a:p>
          <a:p>
            <a:pPr lvl="1"/>
            <a:endParaRPr lang="en-US" b="1" dirty="0"/>
          </a:p>
          <a:p>
            <a:r>
              <a:rPr lang="en-US" b="1" dirty="0"/>
              <a:t>Maximum Number of Outstanding Frames ( =Window Size ): (MAX_SEQ+1)/2</a:t>
            </a:r>
          </a:p>
          <a:p>
            <a:endParaRPr lang="en-US" b="1" dirty="0"/>
          </a:p>
          <a:p>
            <a:r>
              <a:rPr lang="en-US" b="1" dirty="0"/>
              <a:t>Example: </a:t>
            </a:r>
            <a:r>
              <a:rPr lang="en-US" dirty="0"/>
              <a:t>Sequence Numbers (0,1,2,…,7) – 3 bit sequence numbers, number of outstanding frames (window size) = 4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– A Bound on Window Size</a:t>
            </a:r>
          </a:p>
        </p:txBody>
      </p:sp>
    </p:spTree>
    <p:extLst>
      <p:ext uri="{BB962C8B-B14F-4D97-AF65-F5344CB8AC3E}">
        <p14:creationId xmlns:p14="http://schemas.microsoft.com/office/powerpoint/2010/main" xmlns="" val="330870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6C0DAE3-99D1-8040-BCC9-DE5C32B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365394"/>
            <a:ext cx="11552663" cy="11218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This is a simple primitive for connection establishment – but does this work good?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5C57845-DBC6-B74A-B207-1F915F4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4B0BCA74-195A-8046-8B21-5A8072D56FAB}"/>
              </a:ext>
            </a:extLst>
          </p:cNvPr>
          <p:cNvCxnSpPr>
            <a:cxnSpLocks/>
          </p:cNvCxnSpPr>
          <p:nvPr/>
        </p:nvCxnSpPr>
        <p:spPr>
          <a:xfrm>
            <a:off x="4157663" y="1728788"/>
            <a:ext cx="50006" cy="3231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32DBBB6-2B3B-A74C-9282-D31E2501CB62}"/>
              </a:ext>
            </a:extLst>
          </p:cNvPr>
          <p:cNvSpPr/>
          <p:nvPr/>
        </p:nvSpPr>
        <p:spPr>
          <a:xfrm>
            <a:off x="3586163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Client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13FECB0C-841C-8B46-9414-DCF8815D8B98}"/>
              </a:ext>
            </a:extLst>
          </p:cNvPr>
          <p:cNvCxnSpPr>
            <a:cxnSpLocks/>
          </p:cNvCxnSpPr>
          <p:nvPr/>
        </p:nvCxnSpPr>
        <p:spPr>
          <a:xfrm>
            <a:off x="10382250" y="1728788"/>
            <a:ext cx="50006" cy="3051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1F96E0C-1886-1D40-A4D9-24F9D4165CBB}"/>
              </a:ext>
            </a:extLst>
          </p:cNvPr>
          <p:cNvSpPr/>
          <p:nvPr/>
        </p:nvSpPr>
        <p:spPr>
          <a:xfrm>
            <a:off x="9810750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C5EBD6-35EA-8746-8961-7BA5AFE4EAE6}"/>
              </a:ext>
            </a:extLst>
          </p:cNvPr>
          <p:cNvSpPr txBox="1"/>
          <p:nvPr/>
        </p:nvSpPr>
        <p:spPr>
          <a:xfrm>
            <a:off x="8972550" y="1871663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LISTEN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F2518712-007E-624A-B27D-855802ADE7C4}"/>
              </a:ext>
            </a:extLst>
          </p:cNvPr>
          <p:cNvCxnSpPr/>
          <p:nvPr/>
        </p:nvCxnSpPr>
        <p:spPr>
          <a:xfrm>
            <a:off x="4207669" y="2243138"/>
            <a:ext cx="6174581" cy="414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5419C18-3C6E-B140-B80A-F6592A34111D}"/>
              </a:ext>
            </a:extLst>
          </p:cNvPr>
          <p:cNvSpPr txBox="1"/>
          <p:nvPr/>
        </p:nvSpPr>
        <p:spPr>
          <a:xfrm>
            <a:off x="2468402" y="190523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CONNECT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6C6EBAD-263E-7540-939D-3FFC5B02854E}"/>
              </a:ext>
            </a:extLst>
          </p:cNvPr>
          <p:cNvSpPr txBox="1"/>
          <p:nvPr/>
        </p:nvSpPr>
        <p:spPr>
          <a:xfrm>
            <a:off x="5406865" y="1800366"/>
            <a:ext cx="2904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349D2C4-D8A3-D148-AD36-DC9440C96E94}"/>
              </a:ext>
            </a:extLst>
          </p:cNvPr>
          <p:cNvCxnSpPr/>
          <p:nvPr/>
        </p:nvCxnSpPr>
        <p:spPr>
          <a:xfrm flipH="1">
            <a:off x="4157663" y="3098101"/>
            <a:ext cx="6274593" cy="6023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112626-DE70-B549-AEB8-FB9CB4853006}"/>
              </a:ext>
            </a:extLst>
          </p:cNvPr>
          <p:cNvSpPr txBox="1"/>
          <p:nvPr/>
        </p:nvSpPr>
        <p:spPr>
          <a:xfrm>
            <a:off x="5406864" y="3503568"/>
            <a:ext cx="4194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ACK</a:t>
            </a:r>
          </a:p>
        </p:txBody>
      </p:sp>
    </p:spTree>
    <p:extLst>
      <p:ext uri="{BB962C8B-B14F-4D97-AF65-F5344CB8AC3E}">
        <p14:creationId xmlns:p14="http://schemas.microsoft.com/office/powerpoint/2010/main" xmlns="" val="371527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145280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F4EDD0FF-5800-6848-863C-B76E465A060A}"/>
              </a:ext>
            </a:extLst>
          </p:cNvPr>
          <p:cNvSpPr/>
          <p:nvPr/>
        </p:nvSpPr>
        <p:spPr>
          <a:xfrm>
            <a:off x="9425116" y="4144963"/>
            <a:ext cx="1440140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F97B42B8-7942-4544-A5F2-45100E1F2AEE}"/>
              </a:ext>
            </a:extLst>
          </p:cNvPr>
          <p:cNvSpPr/>
          <p:nvPr/>
        </p:nvSpPr>
        <p:spPr>
          <a:xfrm>
            <a:off x="9903208" y="5077089"/>
            <a:ext cx="1449380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DBC7CE3F-C4D5-BE48-BA95-16D2DE7115DF}"/>
              </a:ext>
            </a:extLst>
          </p:cNvPr>
          <p:cNvSpPr/>
          <p:nvPr/>
        </p:nvSpPr>
        <p:spPr>
          <a:xfrm>
            <a:off x="8422189" y="2261413"/>
            <a:ext cx="146502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1467110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15A8F438-57F0-C74A-813D-8F08861CB6E3}"/>
              </a:ext>
            </a:extLst>
          </p:cNvPr>
          <p:cNvSpPr/>
          <p:nvPr/>
        </p:nvSpPr>
        <p:spPr>
          <a:xfrm>
            <a:off x="1200436" y="3978946"/>
            <a:ext cx="1462907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122C85C7-C457-DA42-A640-D9B1067BCFE7}"/>
              </a:ext>
            </a:extLst>
          </p:cNvPr>
          <p:cNvSpPr/>
          <p:nvPr/>
        </p:nvSpPr>
        <p:spPr>
          <a:xfrm>
            <a:off x="1214111" y="4921645"/>
            <a:ext cx="1467949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1457721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3 [(MAX_SEQ+1)/2+1]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46608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4814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D5937301-E410-0140-8AF5-C8D4165BF24A}"/>
              </a:ext>
            </a:extLst>
          </p:cNvPr>
          <p:cNvGrpSpPr/>
          <p:nvPr/>
        </p:nvGrpSpPr>
        <p:grpSpPr>
          <a:xfrm>
            <a:off x="1233287" y="5026483"/>
            <a:ext cx="2382036" cy="402921"/>
            <a:chOff x="2505205" y="2016690"/>
            <a:chExt cx="2382036" cy="402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AED06B2A-F536-4644-82EC-1481FF38635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471AFD18-1F33-294C-9AE0-11BEBFBDE8A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D4FF770C-EFBB-B748-962E-8D18AB17D85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541CA433-A5BB-B148-98C8-C42D6352C075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B86A2037-0AD2-CE4A-A6F3-568AD6849B5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E43EFD9-D95D-2A44-9F8A-58A1B3AA53ED}"/>
              </a:ext>
            </a:extLst>
          </p:cNvPr>
          <p:cNvGrpSpPr/>
          <p:nvPr/>
        </p:nvGrpSpPr>
        <p:grpSpPr>
          <a:xfrm>
            <a:off x="8471924" y="5200803"/>
            <a:ext cx="2382036" cy="402921"/>
            <a:chOff x="2505205" y="2016690"/>
            <a:chExt cx="2382036" cy="4029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513BCA6F-1B08-FD4C-BFBA-161B0536E2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B7B3CA2F-2533-874C-A7EE-CF1AE31D17C4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D628A526-73C0-DA43-8F7B-B8153ECBCD6E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FAE884BF-42E2-454F-9B79-D59C6E212C9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FD50782F-F2B4-7448-8594-1233A130A758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6C71B70F-277B-C445-8F84-4FABECE83231}"/>
              </a:ext>
            </a:extLst>
          </p:cNvPr>
          <p:cNvCxnSpPr>
            <a:cxnSpLocks/>
          </p:cNvCxnSpPr>
          <p:nvPr/>
        </p:nvCxnSpPr>
        <p:spPr>
          <a:xfrm>
            <a:off x="3977612" y="523573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840543CA-8F53-3E46-A431-BBC0B7D63FA4}"/>
              </a:ext>
            </a:extLst>
          </p:cNvPr>
          <p:cNvCxnSpPr/>
          <p:nvPr/>
        </p:nvCxnSpPr>
        <p:spPr>
          <a:xfrm flipH="1">
            <a:off x="6301999" y="4728214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xmlns="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xmlns="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xmlns="" id="{F753C726-2B64-284F-8CA7-E45663261CC2}"/>
              </a:ext>
            </a:extLst>
          </p:cNvPr>
          <p:cNvSpPr/>
          <p:nvPr/>
        </p:nvSpPr>
        <p:spPr>
          <a:xfrm>
            <a:off x="5936294" y="4758215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F6988E6C-0338-EB42-8C22-D6184ACFEAF9}"/>
              </a:ext>
            </a:extLst>
          </p:cNvPr>
          <p:cNvSpPr/>
          <p:nvPr/>
        </p:nvSpPr>
        <p:spPr>
          <a:xfrm>
            <a:off x="5433018" y="4013741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2245CB6B-E1D3-4F40-84C8-896923FEFEBD}"/>
              </a:ext>
            </a:extLst>
          </p:cNvPr>
          <p:cNvSpPr/>
          <p:nvPr/>
        </p:nvSpPr>
        <p:spPr>
          <a:xfrm>
            <a:off x="5394015" y="4837829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38A497C9-EF51-864B-8E1E-862EA7E1B980}"/>
              </a:ext>
            </a:extLst>
          </p:cNvPr>
          <p:cNvSpPr txBox="1"/>
          <p:nvPr/>
        </p:nvSpPr>
        <p:spPr>
          <a:xfrm>
            <a:off x="-98498" y="4491611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4D7B13F2-6871-3347-861E-45B909CEF3B5}"/>
              </a:ext>
            </a:extLst>
          </p:cNvPr>
          <p:cNvSpPr/>
          <p:nvPr/>
        </p:nvSpPr>
        <p:spPr>
          <a:xfrm>
            <a:off x="10789391" y="237314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343203CD-CF14-E24A-A446-D2D0D984C7A5}"/>
              </a:ext>
            </a:extLst>
          </p:cNvPr>
          <p:cNvSpPr/>
          <p:nvPr/>
        </p:nvSpPr>
        <p:spPr>
          <a:xfrm>
            <a:off x="11265381" y="2371054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6140FBC2-D03A-254A-9164-85704B1C46D1}"/>
              </a:ext>
            </a:extLst>
          </p:cNvPr>
          <p:cNvSpPr/>
          <p:nvPr/>
        </p:nvSpPr>
        <p:spPr>
          <a:xfrm>
            <a:off x="10865256" y="3321150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64539425-CAD5-DC49-8411-B9D687FAA41C}"/>
              </a:ext>
            </a:extLst>
          </p:cNvPr>
          <p:cNvSpPr/>
          <p:nvPr/>
        </p:nvSpPr>
        <p:spPr>
          <a:xfrm>
            <a:off x="11341246" y="331906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665D6635-8484-CC45-B9EC-B39298CA5FD1}"/>
              </a:ext>
            </a:extLst>
          </p:cNvPr>
          <p:cNvSpPr/>
          <p:nvPr/>
        </p:nvSpPr>
        <p:spPr>
          <a:xfrm>
            <a:off x="10853959" y="4269158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13B89BBF-C806-8841-92F1-1026FE254F3E}"/>
              </a:ext>
            </a:extLst>
          </p:cNvPr>
          <p:cNvSpPr/>
          <p:nvPr/>
        </p:nvSpPr>
        <p:spPr>
          <a:xfrm>
            <a:off x="11329949" y="4267070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D8D45CC1-77D4-A748-8BB8-5900B271923D}"/>
              </a:ext>
            </a:extLst>
          </p:cNvPr>
          <p:cNvSpPr/>
          <p:nvPr/>
        </p:nvSpPr>
        <p:spPr>
          <a:xfrm>
            <a:off x="10869738" y="5198056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3DF986EB-8C2D-5844-97E8-2972ABDBE53D}"/>
              </a:ext>
            </a:extLst>
          </p:cNvPr>
          <p:cNvSpPr/>
          <p:nvPr/>
        </p:nvSpPr>
        <p:spPr>
          <a:xfrm>
            <a:off x="11345728" y="5195968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3981880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99041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F4EDD0FF-5800-6848-863C-B76E465A060A}"/>
              </a:ext>
            </a:extLst>
          </p:cNvPr>
          <p:cNvSpPr/>
          <p:nvPr/>
        </p:nvSpPr>
        <p:spPr>
          <a:xfrm>
            <a:off x="9425116" y="4144963"/>
            <a:ext cx="96329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DBC7CE3F-C4D5-BE48-BA95-16D2DE7115DF}"/>
              </a:ext>
            </a:extLst>
          </p:cNvPr>
          <p:cNvSpPr/>
          <p:nvPr/>
        </p:nvSpPr>
        <p:spPr>
          <a:xfrm>
            <a:off x="8422189" y="2261413"/>
            <a:ext cx="1002928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98313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15A8F438-57F0-C74A-813D-8F08861CB6E3}"/>
              </a:ext>
            </a:extLst>
          </p:cNvPr>
          <p:cNvSpPr/>
          <p:nvPr/>
        </p:nvSpPr>
        <p:spPr>
          <a:xfrm>
            <a:off x="1200436" y="3991472"/>
            <a:ext cx="970065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973745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2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35648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37181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xmlns="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xmlns="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2245CB6B-E1D3-4F40-84C8-896923FEFEBD}"/>
              </a:ext>
            </a:extLst>
          </p:cNvPr>
          <p:cNvSpPr/>
          <p:nvPr/>
        </p:nvSpPr>
        <p:spPr>
          <a:xfrm>
            <a:off x="5414371" y="3970115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38A497C9-EF51-864B-8E1E-862EA7E1B980}"/>
              </a:ext>
            </a:extLst>
          </p:cNvPr>
          <p:cNvSpPr txBox="1"/>
          <p:nvPr/>
        </p:nvSpPr>
        <p:spPr>
          <a:xfrm>
            <a:off x="-52321" y="3552356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4D7B13F2-6871-3347-861E-45B909CEF3B5}"/>
              </a:ext>
            </a:extLst>
          </p:cNvPr>
          <p:cNvSpPr/>
          <p:nvPr/>
        </p:nvSpPr>
        <p:spPr>
          <a:xfrm>
            <a:off x="10789391" y="237314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343203CD-CF14-E24A-A446-D2D0D984C7A5}"/>
              </a:ext>
            </a:extLst>
          </p:cNvPr>
          <p:cNvSpPr/>
          <p:nvPr/>
        </p:nvSpPr>
        <p:spPr>
          <a:xfrm>
            <a:off x="11265381" y="2371054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6140FBC2-D03A-254A-9164-85704B1C46D1}"/>
              </a:ext>
            </a:extLst>
          </p:cNvPr>
          <p:cNvSpPr/>
          <p:nvPr/>
        </p:nvSpPr>
        <p:spPr>
          <a:xfrm>
            <a:off x="10865256" y="3321150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64539425-CAD5-DC49-8411-B9D687FAA41C}"/>
              </a:ext>
            </a:extLst>
          </p:cNvPr>
          <p:cNvSpPr/>
          <p:nvPr/>
        </p:nvSpPr>
        <p:spPr>
          <a:xfrm>
            <a:off x="11341246" y="331906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665D6635-8484-CC45-B9EC-B39298CA5FD1}"/>
              </a:ext>
            </a:extLst>
          </p:cNvPr>
          <p:cNvSpPr/>
          <p:nvPr/>
        </p:nvSpPr>
        <p:spPr>
          <a:xfrm>
            <a:off x="10828907" y="425663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13B89BBF-C806-8841-92F1-1026FE254F3E}"/>
              </a:ext>
            </a:extLst>
          </p:cNvPr>
          <p:cNvSpPr/>
          <p:nvPr/>
        </p:nvSpPr>
        <p:spPr>
          <a:xfrm>
            <a:off x="11304897" y="4254544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B3ED5D9-F45E-8B4B-9308-E0FF9ECF9BF5}"/>
              </a:ext>
            </a:extLst>
          </p:cNvPr>
          <p:cNvSpPr txBox="1"/>
          <p:nvPr/>
        </p:nvSpPr>
        <p:spPr>
          <a:xfrm>
            <a:off x="5285985" y="5862180"/>
            <a:ext cx="6623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Discards the wrong frame correctly</a:t>
            </a:r>
          </a:p>
        </p:txBody>
      </p:sp>
    </p:spTree>
    <p:extLst>
      <p:ext uri="{BB962C8B-B14F-4D97-AF65-F5344CB8AC3E}">
        <p14:creationId xmlns:p14="http://schemas.microsoft.com/office/powerpoint/2010/main" xmlns="" val="2477473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68A0401-C695-CE40-A8F5-2467C572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Bandwidth Delay Product (BDP) = Link Bandwidth x Link Delay </a:t>
            </a:r>
            <a:r>
              <a:rPr lang="en-US" dirty="0"/>
              <a:t>– an important metric for flow control </a:t>
            </a:r>
          </a:p>
          <a:p>
            <a:endParaRPr lang="en-US" b="1" dirty="0"/>
          </a:p>
          <a:p>
            <a:r>
              <a:rPr lang="en-US" dirty="0"/>
              <a:t>Consider Bandwidth = 50 Kbps, one way transit time (delay) = 250 </a:t>
            </a:r>
            <a:r>
              <a:rPr lang="en-US" dirty="0" err="1"/>
              <a:t>msec</a:t>
            </a:r>
            <a:endParaRPr lang="en-US" dirty="0"/>
          </a:p>
          <a:p>
            <a:pPr lvl="1"/>
            <a:r>
              <a:rPr lang="en-US" dirty="0"/>
              <a:t>BDP 12.5 Kbit</a:t>
            </a:r>
          </a:p>
          <a:p>
            <a:pPr lvl="1"/>
            <a:r>
              <a:rPr lang="en-US" dirty="0"/>
              <a:t>Assume 1000 bit segment size; BDP = 12.5 segments</a:t>
            </a:r>
          </a:p>
          <a:p>
            <a:pPr lvl="1"/>
            <a:endParaRPr lang="en-US" dirty="0"/>
          </a:p>
          <a:p>
            <a:r>
              <a:rPr lang="en-US" dirty="0"/>
              <a:t>Consider the event of a segment transmission and the corresponding ACK reception – this takes a round trip time (RTT) – twice the one way latency. </a:t>
            </a:r>
          </a:p>
          <a:p>
            <a:endParaRPr lang="en-US" dirty="0"/>
          </a:p>
          <a:p>
            <a:r>
              <a:rPr lang="en-US" dirty="0"/>
              <a:t>Maximum number of segments that can be outstanding during this duration = 12.5 x 2 = 25 segments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A93F574-092A-D14E-AD9A-C09DDCAA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Delay Product </a:t>
            </a:r>
          </a:p>
        </p:txBody>
      </p:sp>
    </p:spTree>
    <p:extLst>
      <p:ext uri="{BB962C8B-B14F-4D97-AF65-F5344CB8AC3E}">
        <p14:creationId xmlns:p14="http://schemas.microsoft.com/office/powerpoint/2010/main" xmlns="" val="3450823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68A0401-C695-CE40-A8F5-2467C572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number of segments that can be outstanding within this duration = 25 + 1 (as the ACK is sent only when the first segment is received) = 26</a:t>
            </a:r>
          </a:p>
          <a:p>
            <a:pPr lvl="1"/>
            <a:r>
              <a:rPr lang="en-US" dirty="0"/>
              <a:t>This gives the maximum link utilization – </a:t>
            </a:r>
            <a:r>
              <a:rPr lang="en-US" b="1" dirty="0"/>
              <a:t>the link will always be busy in transmitting data segments</a:t>
            </a:r>
          </a:p>
          <a:p>
            <a:pPr lvl="1"/>
            <a:endParaRPr lang="en-US" b="1" dirty="0"/>
          </a:p>
          <a:p>
            <a:r>
              <a:rPr lang="en-US" dirty="0"/>
              <a:t>Let </a:t>
            </a:r>
            <a:r>
              <a:rPr lang="en-US" b="1" dirty="0"/>
              <a:t>BD </a:t>
            </a:r>
            <a:r>
              <a:rPr lang="en-US" dirty="0"/>
              <a:t>denotes the number of frames equivalent to the BDP, </a:t>
            </a:r>
            <a:r>
              <a:rPr lang="en-US" b="1" dirty="0"/>
              <a:t>w</a:t>
            </a:r>
            <a:r>
              <a:rPr lang="en-US" dirty="0"/>
              <a:t> is the maximum window size 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/>
              <a:t>w = 2BD + 1</a:t>
            </a:r>
            <a:r>
              <a:rPr lang="en-US" dirty="0"/>
              <a:t> gives the maximum link utilization – </a:t>
            </a:r>
            <a:r>
              <a:rPr lang="en-US" b="1" dirty="0">
                <a:solidFill>
                  <a:srgbClr val="FF0000"/>
                </a:solidFill>
              </a:rPr>
              <a:t>this is an important concept to decide the window size for a window based flow control mechanism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A93F574-092A-D14E-AD9A-C09DDCAA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Delay Product – Implication on Window Size</a:t>
            </a:r>
          </a:p>
        </p:txBody>
      </p:sp>
    </p:spTree>
    <p:extLst>
      <p:ext uri="{BB962C8B-B14F-4D97-AF65-F5344CB8AC3E}">
        <p14:creationId xmlns:p14="http://schemas.microsoft.com/office/powerpoint/2010/main" xmlns="" val="2963395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7CB5A7E-328D-4742-94D9-059D248D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8938"/>
            <a:ext cx="11552663" cy="5349838"/>
          </a:xfrm>
        </p:spPr>
        <p:txBody>
          <a:bodyPr/>
          <a:lstStyle/>
          <a:p>
            <a:r>
              <a:rPr lang="en-US" dirty="0"/>
              <a:t>Consider the link bandwidth = 1Mbps, Delay = 1ms</a:t>
            </a:r>
          </a:p>
          <a:p>
            <a:r>
              <a:rPr lang="en-US" dirty="0"/>
              <a:t>Consider a network, where segment size is 1 KB (1024 bytes) </a:t>
            </a:r>
          </a:p>
          <a:p>
            <a:r>
              <a:rPr lang="en-US" dirty="0"/>
              <a:t>Which protocol is better for flow control? </a:t>
            </a:r>
          </a:p>
          <a:p>
            <a:pPr lvl="1"/>
            <a:r>
              <a:rPr lang="en-US" dirty="0"/>
              <a:t>(a) stop and wait, </a:t>
            </a:r>
          </a:p>
          <a:p>
            <a:pPr lvl="1"/>
            <a:r>
              <a:rPr lang="en-US" dirty="0"/>
              <a:t>(b) Go back N, </a:t>
            </a:r>
          </a:p>
          <a:p>
            <a:pPr lvl="1"/>
            <a:r>
              <a:rPr lang="en-US" dirty="0"/>
              <a:t>(c) Selective Repeat</a:t>
            </a:r>
          </a:p>
          <a:p>
            <a:pPr lvl="1"/>
            <a:endParaRPr lang="en-US" dirty="0"/>
          </a:p>
          <a:p>
            <a:r>
              <a:rPr lang="en-US" b="1" dirty="0"/>
              <a:t>BDP = 1 Mbps x 1ms = 1 Kb (1024 bits) </a:t>
            </a:r>
          </a:p>
          <a:p>
            <a:r>
              <a:rPr lang="en-US" b="1" dirty="0"/>
              <a:t>The segment size is eight times larger than the BDP -&gt; the link can not hold an entire segment completely </a:t>
            </a:r>
          </a:p>
          <a:p>
            <a:r>
              <a:rPr lang="en-US" b="1" dirty="0"/>
              <a:t>Sliding window protocols do not improve performance </a:t>
            </a:r>
          </a:p>
          <a:p>
            <a:r>
              <a:rPr lang="en-US" b="1" dirty="0">
                <a:solidFill>
                  <a:srgbClr val="FF0000"/>
                </a:solidFill>
              </a:rPr>
              <a:t>Stop and Wait is better – less complexity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0B1B95A-A1F0-5A49-9C3E-CDD09709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of BDP on Protocol Design Choice</a:t>
            </a:r>
          </a:p>
        </p:txBody>
      </p:sp>
    </p:spTree>
    <p:extLst>
      <p:ext uri="{BB962C8B-B14F-4D97-AF65-F5344CB8AC3E}">
        <p14:creationId xmlns:p14="http://schemas.microsoft.com/office/powerpoint/2010/main" xmlns="" val="14831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Transport Interfacing – Sender Side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write(), send()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A619608-72F0-EF48-81E5-364BB675677F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7EC8CD5-EA24-7547-BCE7-4025DDE2ECB8}"/>
              </a:ext>
            </a:extLst>
          </p:cNvPr>
          <p:cNvSpPr/>
          <p:nvPr/>
        </p:nvSpPr>
        <p:spPr>
          <a:xfrm>
            <a:off x="5809281" y="4197460"/>
            <a:ext cx="2435818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TportSend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AE9E77C-7DF7-664A-BDA9-FC90A5C68912}"/>
              </a:ext>
            </a:extLst>
          </p:cNvPr>
          <p:cNvCxnSpPr/>
          <p:nvPr/>
        </p:nvCxnSpPr>
        <p:spPr>
          <a:xfrm>
            <a:off x="7027189" y="5079370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7327F3B-963F-CC46-A1D9-667A1BF01D64}"/>
              </a:ext>
            </a:extLst>
          </p:cNvPr>
          <p:cNvSpPr txBox="1"/>
          <p:nvPr/>
        </p:nvSpPr>
        <p:spPr>
          <a:xfrm>
            <a:off x="5383076" y="5701163"/>
            <a:ext cx="328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Send Data to 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53CB505-5DFA-EC45-9FEC-375A5DAB3629}"/>
              </a:ext>
            </a:extLst>
          </p:cNvPr>
          <p:cNvSpPr/>
          <p:nvPr/>
        </p:nvSpPr>
        <p:spPr>
          <a:xfrm>
            <a:off x="8552480" y="2867185"/>
            <a:ext cx="3288225" cy="117787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Transmission Rate Control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xmlns="" id="{4E03A18B-B971-5342-9A5C-BFEDDE20619D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7027190" y="3456122"/>
            <a:ext cx="1525290" cy="74133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F43C891-7890-9F4B-8141-160B92D084C5}"/>
              </a:ext>
            </a:extLst>
          </p:cNvPr>
          <p:cNvSpPr txBox="1"/>
          <p:nvPr/>
        </p:nvSpPr>
        <p:spPr>
          <a:xfrm>
            <a:off x="246027" y="3931275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8D98D72-8D1B-9D43-AEBE-137181BED46E}"/>
              </a:ext>
            </a:extLst>
          </p:cNvPr>
          <p:cNvSpPr txBox="1"/>
          <p:nvPr/>
        </p:nvSpPr>
        <p:spPr>
          <a:xfrm>
            <a:off x="6597110" y="2533010"/>
            <a:ext cx="2500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Trigger Periodically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E7429B3-F2D5-6E46-AA01-4AF931EC0F25}"/>
              </a:ext>
            </a:extLst>
          </p:cNvPr>
          <p:cNvSpPr txBox="1"/>
          <p:nvPr/>
        </p:nvSpPr>
        <p:spPr>
          <a:xfrm>
            <a:off x="5383076" y="6252416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xmlns="" val="1777702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Transport Interfacing – Sender Side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write(), send()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A619608-72F0-EF48-81E5-364BB675677F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7EC8CD5-EA24-7547-BCE7-4025DDE2ECB8}"/>
              </a:ext>
            </a:extLst>
          </p:cNvPr>
          <p:cNvSpPr/>
          <p:nvPr/>
        </p:nvSpPr>
        <p:spPr>
          <a:xfrm>
            <a:off x="5809280" y="4197460"/>
            <a:ext cx="2265337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TportSend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AE9E77C-7DF7-664A-BDA9-FC90A5C68912}"/>
              </a:ext>
            </a:extLst>
          </p:cNvPr>
          <p:cNvCxnSpPr/>
          <p:nvPr/>
        </p:nvCxnSpPr>
        <p:spPr>
          <a:xfrm>
            <a:off x="6940653" y="50636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7327F3B-963F-CC46-A1D9-667A1BF01D64}"/>
              </a:ext>
            </a:extLst>
          </p:cNvPr>
          <p:cNvSpPr txBox="1"/>
          <p:nvPr/>
        </p:nvSpPr>
        <p:spPr>
          <a:xfrm>
            <a:off x="5264255" y="5685466"/>
            <a:ext cx="328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Send Data to 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53CB505-5DFA-EC45-9FEC-375A5DAB3629}"/>
              </a:ext>
            </a:extLst>
          </p:cNvPr>
          <p:cNvSpPr/>
          <p:nvPr/>
        </p:nvSpPr>
        <p:spPr>
          <a:xfrm>
            <a:off x="8552480" y="2867185"/>
            <a:ext cx="3288225" cy="117787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Transmission Rate Control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xmlns="" id="{4E03A18B-B971-5342-9A5C-BFEDDE20619D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6941950" y="3456122"/>
            <a:ext cx="1610531" cy="74133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F43C891-7890-9F4B-8141-160B92D084C5}"/>
              </a:ext>
            </a:extLst>
          </p:cNvPr>
          <p:cNvSpPr txBox="1"/>
          <p:nvPr/>
        </p:nvSpPr>
        <p:spPr>
          <a:xfrm>
            <a:off x="246027" y="3931275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8D98D72-8D1B-9D43-AEBE-137181BED46E}"/>
              </a:ext>
            </a:extLst>
          </p:cNvPr>
          <p:cNvSpPr txBox="1"/>
          <p:nvPr/>
        </p:nvSpPr>
        <p:spPr>
          <a:xfrm>
            <a:off x="6597110" y="2533010"/>
            <a:ext cx="2500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Trigger Periodically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5FB8B10-D726-6A45-97DC-8F9692BD85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027253" y="4077687"/>
            <a:ext cx="2784322" cy="119202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BCECD1FF-6D55-B041-8517-434E221A967F}"/>
              </a:ext>
            </a:extLst>
          </p:cNvPr>
          <p:cNvCxnSpPr>
            <a:cxnSpLocks/>
          </p:cNvCxnSpPr>
          <p:nvPr/>
        </p:nvCxnSpPr>
        <p:spPr>
          <a:xfrm>
            <a:off x="2862014" y="3357840"/>
            <a:ext cx="0" cy="8396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0CF513A-955C-8E4F-8C53-0D2D6B9B7B0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93029" y="4639162"/>
            <a:ext cx="1516251" cy="345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09AB468-53E3-C74E-A5BD-E7966A672B3C}"/>
              </a:ext>
            </a:extLst>
          </p:cNvPr>
          <p:cNvSpPr txBox="1"/>
          <p:nvPr/>
        </p:nvSpPr>
        <p:spPr>
          <a:xfrm>
            <a:off x="1122005" y="5306113"/>
            <a:ext cx="420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Transport Buffer - Sender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B7E3726-2D16-7E4F-8DD6-40C5EEAA13CF}"/>
              </a:ext>
            </a:extLst>
          </p:cNvPr>
          <p:cNvSpPr txBox="1"/>
          <p:nvPr/>
        </p:nvSpPr>
        <p:spPr>
          <a:xfrm>
            <a:off x="4293029" y="1056164"/>
            <a:ext cx="754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Different connections are treated differently, so we need connection specific source buffering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65BCFBB-8A87-7C4D-813B-B7E0297E2E26}"/>
              </a:ext>
            </a:extLst>
          </p:cNvPr>
          <p:cNvSpPr txBox="1"/>
          <p:nvPr/>
        </p:nvSpPr>
        <p:spPr>
          <a:xfrm>
            <a:off x="8190852" y="4556150"/>
            <a:ext cx="4001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write() call blocks the port until the complete data is written in the transport buffer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27D68A2-964C-F44F-88B1-03200FF35AE2}"/>
              </a:ext>
            </a:extLst>
          </p:cNvPr>
          <p:cNvSpPr txBox="1"/>
          <p:nvPr/>
        </p:nvSpPr>
        <p:spPr>
          <a:xfrm>
            <a:off x="5383076" y="6252416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xmlns="" val="24451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Transport Interfacing – Receiver Side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solidFill>
            <a:srgbClr val="FF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read(), </a:t>
            </a:r>
            <a:r>
              <a:rPr lang="en-US" sz="3200" b="1" dirty="0" err="1"/>
              <a:t>recv</a:t>
            </a:r>
            <a:r>
              <a:rPr lang="en-US" sz="3200" b="1" dirty="0"/>
              <a:t>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A619608-72F0-EF48-81E5-364BB675677F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H="1" flipV="1"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7EC8CD5-EA24-7547-BCE7-4025DDE2ECB8}"/>
              </a:ext>
            </a:extLst>
          </p:cNvPr>
          <p:cNvSpPr/>
          <p:nvPr/>
        </p:nvSpPr>
        <p:spPr>
          <a:xfrm>
            <a:off x="1146875" y="5225497"/>
            <a:ext cx="2604005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CheckBuffer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AE9E77C-7DF7-664A-BDA9-FC90A5C6891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18509" y="3316639"/>
            <a:ext cx="17680" cy="190885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F43C891-7890-9F4B-8141-160B92D084C5}"/>
              </a:ext>
            </a:extLst>
          </p:cNvPr>
          <p:cNvSpPr txBox="1"/>
          <p:nvPr/>
        </p:nvSpPr>
        <p:spPr>
          <a:xfrm>
            <a:off x="92574" y="3220572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164E1E3D-27F3-1645-8B3A-F080519E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533947" y="4989408"/>
            <a:ext cx="3176460" cy="135991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C4556504-EB32-C240-BB06-BACF76B1C112}"/>
              </a:ext>
            </a:extLst>
          </p:cNvPr>
          <p:cNvCxnSpPr>
            <a:cxnSpLocks/>
          </p:cNvCxnSpPr>
          <p:nvPr/>
        </p:nvCxnSpPr>
        <p:spPr>
          <a:xfrm flipH="1">
            <a:off x="7005929" y="5635075"/>
            <a:ext cx="2557220" cy="321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06FC2A9-F43D-D947-81B3-8CFE351A9AD9}"/>
              </a:ext>
            </a:extLst>
          </p:cNvPr>
          <p:cNvSpPr txBox="1"/>
          <p:nvPr/>
        </p:nvSpPr>
        <p:spPr>
          <a:xfrm>
            <a:off x="3959815" y="6352992"/>
            <a:ext cx="420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Transport Buffer - Receiver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3A5457D2-9390-A345-98F4-F81F4523076B}"/>
              </a:ext>
            </a:extLst>
          </p:cNvPr>
          <p:cNvCxnSpPr>
            <a:cxnSpLocks/>
            <a:stCxn id="31" idx="1"/>
            <a:endCxn id="10" idx="3"/>
          </p:cNvCxnSpPr>
          <p:nvPr/>
        </p:nvCxnSpPr>
        <p:spPr>
          <a:xfrm flipH="1" flipV="1">
            <a:off x="3750880" y="5667199"/>
            <a:ext cx="783067" cy="2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6DC161A-44D7-2343-A5E7-10E12C029EC8}"/>
              </a:ext>
            </a:extLst>
          </p:cNvPr>
          <p:cNvSpPr txBox="1"/>
          <p:nvPr/>
        </p:nvSpPr>
        <p:spPr>
          <a:xfrm>
            <a:off x="874358" y="4327132"/>
            <a:ext cx="2226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Interrupt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07004C9-C5EC-2240-BC0E-E04152C9BC2C}"/>
              </a:ext>
            </a:extLst>
          </p:cNvPr>
          <p:cNvSpPr txBox="1"/>
          <p:nvPr/>
        </p:nvSpPr>
        <p:spPr>
          <a:xfrm>
            <a:off x="10120716" y="6108899"/>
            <a:ext cx="207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from IP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EBA242CA-D2EA-C943-A49B-5A669246DC4D}"/>
              </a:ext>
            </a:extLst>
          </p:cNvPr>
          <p:cNvCxnSpPr>
            <a:cxnSpLocks/>
          </p:cNvCxnSpPr>
          <p:nvPr/>
        </p:nvCxnSpPr>
        <p:spPr>
          <a:xfrm flipH="1" flipV="1">
            <a:off x="7005929" y="5667198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98C2E93-EEDB-E040-9C0A-214DFF4B6F25}"/>
              </a:ext>
            </a:extLst>
          </p:cNvPr>
          <p:cNvSpPr/>
          <p:nvPr/>
        </p:nvSpPr>
        <p:spPr>
          <a:xfrm>
            <a:off x="8229600" y="5225496"/>
            <a:ext cx="2185262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TportRecv</a:t>
            </a:r>
            <a:r>
              <a:rPr lang="en-US" sz="3200" b="1" dirty="0"/>
              <a:t>()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8341AA60-1A35-DC42-9174-038E1EF82B54}"/>
              </a:ext>
            </a:extLst>
          </p:cNvPr>
          <p:cNvCxnSpPr>
            <a:cxnSpLocks/>
          </p:cNvCxnSpPr>
          <p:nvPr/>
        </p:nvCxnSpPr>
        <p:spPr>
          <a:xfrm flipH="1" flipV="1">
            <a:off x="10414862" y="5667196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B403EA02-9A3F-D946-A88D-EEFFF0CA7F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595424" y="3094743"/>
            <a:ext cx="3176460" cy="1359912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7A25D828-2EF1-F64A-A33C-A705ACFC8E44}"/>
              </a:ext>
            </a:extLst>
          </p:cNvPr>
          <p:cNvCxnSpPr>
            <a:cxnSpLocks/>
          </p:cNvCxnSpPr>
          <p:nvPr/>
        </p:nvCxnSpPr>
        <p:spPr>
          <a:xfrm flipH="1" flipV="1">
            <a:off x="7222211" y="3679004"/>
            <a:ext cx="1549830" cy="15392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08372A9-7A45-B74B-B971-804D8FD54945}"/>
              </a:ext>
            </a:extLst>
          </p:cNvPr>
          <p:cNvSpPr txBox="1"/>
          <p:nvPr/>
        </p:nvSpPr>
        <p:spPr>
          <a:xfrm>
            <a:off x="4455762" y="1152523"/>
            <a:ext cx="7547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read() call blocks the port until the data is received and the complete data is read from the transport buffer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1EADCE8-666B-AC42-8D0F-EC0F03386D80}"/>
              </a:ext>
            </a:extLst>
          </p:cNvPr>
          <p:cNvSpPr txBox="1"/>
          <p:nvPr/>
        </p:nvSpPr>
        <p:spPr>
          <a:xfrm>
            <a:off x="5194514" y="2569373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xmlns="" val="16399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Transport Interfacing – Receiver Side (Alternate Implementation)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solidFill>
            <a:srgbClr val="FF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read(), </a:t>
            </a:r>
            <a:r>
              <a:rPr lang="en-US" sz="3200" b="1" dirty="0" err="1"/>
              <a:t>recv</a:t>
            </a:r>
            <a:r>
              <a:rPr lang="en-US" sz="3200" b="1" dirty="0"/>
              <a:t>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A619608-72F0-EF48-81E5-364BB675677F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H="1" flipV="1"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7EC8CD5-EA24-7547-BCE7-4025DDE2ECB8}"/>
              </a:ext>
            </a:extLst>
          </p:cNvPr>
          <p:cNvSpPr/>
          <p:nvPr/>
        </p:nvSpPr>
        <p:spPr>
          <a:xfrm>
            <a:off x="1007390" y="5225497"/>
            <a:ext cx="2185262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PollBuffer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AE9E77C-7DF7-664A-BDA9-FC90A5C68912}"/>
              </a:ext>
            </a:extLst>
          </p:cNvPr>
          <p:cNvCxnSpPr>
            <a:cxnSpLocks/>
          </p:cNvCxnSpPr>
          <p:nvPr/>
        </p:nvCxnSpPr>
        <p:spPr>
          <a:xfrm flipV="1">
            <a:off x="2727047" y="3318661"/>
            <a:ext cx="17680" cy="190885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7327F3B-963F-CC46-A1D9-667A1BF01D64}"/>
              </a:ext>
            </a:extLst>
          </p:cNvPr>
          <p:cNvSpPr txBox="1"/>
          <p:nvPr/>
        </p:nvSpPr>
        <p:spPr>
          <a:xfrm>
            <a:off x="10120716" y="6108899"/>
            <a:ext cx="207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from 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F43C891-7890-9F4B-8141-160B92D084C5}"/>
              </a:ext>
            </a:extLst>
          </p:cNvPr>
          <p:cNvSpPr txBox="1"/>
          <p:nvPr/>
        </p:nvSpPr>
        <p:spPr>
          <a:xfrm>
            <a:off x="92574" y="3220572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164E1E3D-27F3-1645-8B3A-F080519E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533947" y="4989408"/>
            <a:ext cx="3176460" cy="135991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C4556504-EB32-C240-BB06-BACF76B1C112}"/>
              </a:ext>
            </a:extLst>
          </p:cNvPr>
          <p:cNvCxnSpPr>
            <a:cxnSpLocks/>
          </p:cNvCxnSpPr>
          <p:nvPr/>
        </p:nvCxnSpPr>
        <p:spPr>
          <a:xfrm flipH="1" flipV="1">
            <a:off x="7005929" y="5667198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06FC2A9-F43D-D947-81B3-8CFE351A9AD9}"/>
              </a:ext>
            </a:extLst>
          </p:cNvPr>
          <p:cNvSpPr txBox="1"/>
          <p:nvPr/>
        </p:nvSpPr>
        <p:spPr>
          <a:xfrm>
            <a:off x="3520719" y="6356522"/>
            <a:ext cx="539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Transport Buffer - Receiver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3A5457D2-9390-A345-98F4-F81F4523076B}"/>
              </a:ext>
            </a:extLst>
          </p:cNvPr>
          <p:cNvCxnSpPr>
            <a:cxnSpLocks/>
            <a:stCxn id="31" idx="1"/>
            <a:endCxn id="10" idx="3"/>
          </p:cNvCxnSpPr>
          <p:nvPr/>
        </p:nvCxnSpPr>
        <p:spPr>
          <a:xfrm flipH="1" flipV="1">
            <a:off x="3192652" y="5667199"/>
            <a:ext cx="1341295" cy="2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76EF48F-B3FA-104B-8574-7ABDAD695266}"/>
              </a:ext>
            </a:extLst>
          </p:cNvPr>
          <p:cNvCxnSpPr>
            <a:cxnSpLocks/>
          </p:cNvCxnSpPr>
          <p:nvPr/>
        </p:nvCxnSpPr>
        <p:spPr>
          <a:xfrm>
            <a:off x="2370674" y="3312967"/>
            <a:ext cx="1" cy="191253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6BEDEA5-E171-BE47-99E2-A01182D44083}"/>
              </a:ext>
            </a:extLst>
          </p:cNvPr>
          <p:cNvSpPr txBox="1"/>
          <p:nvPr/>
        </p:nvSpPr>
        <p:spPr>
          <a:xfrm>
            <a:off x="1309707" y="4193045"/>
            <a:ext cx="1100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poll()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ADBC850-FEE8-254B-A954-621869A981E6}"/>
              </a:ext>
            </a:extLst>
          </p:cNvPr>
          <p:cNvSpPr txBox="1"/>
          <p:nvPr/>
        </p:nvSpPr>
        <p:spPr>
          <a:xfrm>
            <a:off x="2744727" y="3522168"/>
            <a:ext cx="1100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get()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4E73CEC-A383-5A48-B044-F93A4DD4F00B}"/>
              </a:ext>
            </a:extLst>
          </p:cNvPr>
          <p:cNvSpPr/>
          <p:nvPr/>
        </p:nvSpPr>
        <p:spPr>
          <a:xfrm>
            <a:off x="8229600" y="5225496"/>
            <a:ext cx="2185262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TportRecv</a:t>
            </a:r>
            <a:r>
              <a:rPr lang="en-US" sz="3200" b="1" dirty="0"/>
              <a:t>()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02A895AE-3B64-AC4C-9888-B30B914CA6BB}"/>
              </a:ext>
            </a:extLst>
          </p:cNvPr>
          <p:cNvCxnSpPr>
            <a:cxnSpLocks/>
          </p:cNvCxnSpPr>
          <p:nvPr/>
        </p:nvCxnSpPr>
        <p:spPr>
          <a:xfrm flipH="1" flipV="1">
            <a:off x="10414862" y="5667196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6EC38C13-40EB-444B-A38D-F4E30BF589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595424" y="3094743"/>
            <a:ext cx="3176460" cy="135991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AB4A418D-721D-0C4B-937C-2D0C80976EA1}"/>
              </a:ext>
            </a:extLst>
          </p:cNvPr>
          <p:cNvCxnSpPr>
            <a:cxnSpLocks/>
          </p:cNvCxnSpPr>
          <p:nvPr/>
        </p:nvCxnSpPr>
        <p:spPr>
          <a:xfrm flipH="1" flipV="1">
            <a:off x="7222211" y="3679004"/>
            <a:ext cx="1549830" cy="15392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0F2E990-D0FD-C346-94B7-B451D666F8AF}"/>
              </a:ext>
            </a:extLst>
          </p:cNvPr>
          <p:cNvSpPr txBox="1"/>
          <p:nvPr/>
        </p:nvSpPr>
        <p:spPr>
          <a:xfrm>
            <a:off x="5194514" y="2569373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xmlns="" val="1007628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6ADB1C9-96B4-BF45-BBCF-2E59CAED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most segments are nearly the same size, organize the buffer as a pool of identically sized buffers (one segment per buffer) </a:t>
            </a:r>
          </a:p>
          <a:p>
            <a:endParaRPr lang="en-US" dirty="0"/>
          </a:p>
          <a:p>
            <a:r>
              <a:rPr lang="en-US" dirty="0"/>
              <a:t>For variable segment size – </a:t>
            </a:r>
            <a:r>
              <a:rPr lang="en-US" b="1" dirty="0"/>
              <a:t>chained fixed sized buffer </a:t>
            </a:r>
            <a:r>
              <a:rPr lang="en-US" dirty="0"/>
              <a:t>(buffer size = maximum segment size)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Space would be wasted if segment sizes are widely varied</a:t>
            </a:r>
          </a:p>
          <a:p>
            <a:r>
              <a:rPr lang="en-US" dirty="0"/>
              <a:t>Small buffer size – multiple buffers to store a single segment – added complexity in implementation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30BF809-F370-C54C-8305-04D3AFD0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Transport Buffer 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17A615-E588-EA46-98F9-F23AB4F0F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59" y="3085454"/>
            <a:ext cx="3980266" cy="19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929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48987FA7-4C46-9D43-903B-BC27D1B35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scenario when the network can lose, delay, corrupt and duplicate packets (the underline network layer uses unreliable data delivery)</a:t>
            </a:r>
          </a:p>
          <a:p>
            <a:endParaRPr lang="en-US" dirty="0"/>
          </a:p>
          <a:p>
            <a:r>
              <a:rPr lang="en-US" dirty="0"/>
              <a:t>Consider retransmission for ensuring reliability – every packet uses different paths to reach the destination</a:t>
            </a:r>
          </a:p>
          <a:p>
            <a:endParaRPr lang="en-US" dirty="0"/>
          </a:p>
          <a:p>
            <a:r>
              <a:rPr lang="en-US" dirty="0"/>
              <a:t>Packets may be delayed and got struck in the network congestion, after the timeout, the sender assumes that the packets have been dropped, and retransmits the packets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3A14FFC-20DA-9C4B-BF63-7BA83229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</p:spTree>
    <p:extLst>
      <p:ext uri="{BB962C8B-B14F-4D97-AF65-F5344CB8AC3E}">
        <p14:creationId xmlns:p14="http://schemas.microsoft.com/office/powerpoint/2010/main" xmlns="" val="4262794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0723463-0614-0546-A991-8ADB9A038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5455025" cy="5349838"/>
          </a:xfrm>
        </p:spPr>
        <p:txBody>
          <a:bodyPr/>
          <a:lstStyle/>
          <a:p>
            <a:r>
              <a:rPr lang="en-US" b="1" dirty="0"/>
              <a:t>Variable size buffers  (b)</a:t>
            </a:r>
          </a:p>
          <a:p>
            <a:pPr lvl="1"/>
            <a:r>
              <a:rPr lang="en-US" dirty="0"/>
              <a:t>Advantage: better memory utilization</a:t>
            </a:r>
          </a:p>
          <a:p>
            <a:pPr lvl="1"/>
            <a:r>
              <a:rPr lang="en-US" dirty="0"/>
              <a:t>Disadvantage: Complicated implementation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Single large </a:t>
            </a:r>
            <a:r>
              <a:rPr lang="en-US" b="1" dirty="0"/>
              <a:t>circular buffer </a:t>
            </a:r>
            <a:r>
              <a:rPr lang="en-US" dirty="0"/>
              <a:t>for every connection (c)</a:t>
            </a:r>
          </a:p>
          <a:p>
            <a:pPr lvl="1"/>
            <a:r>
              <a:rPr lang="en-US" dirty="0"/>
              <a:t>Good use of memory only when connections are heavily loaded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7C5287C-49E9-4E44-985D-C7A9A090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Transport Buffer 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9B7278-8533-2F40-AEB9-4ED7250E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64" y="1137424"/>
            <a:ext cx="54991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BC43C9F-75AC-A342-AEBF-4F27ADAA8F5B}"/>
              </a:ext>
            </a:extLst>
          </p:cNvPr>
          <p:cNvSpPr txBox="1"/>
          <p:nvPr/>
        </p:nvSpPr>
        <p:spPr>
          <a:xfrm>
            <a:off x="6274505" y="5650579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635912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196F170-9E73-504C-80AE-680FF2D4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8" y="859537"/>
            <a:ext cx="11552663" cy="5349838"/>
          </a:xfrm>
        </p:spPr>
        <p:txBody>
          <a:bodyPr/>
          <a:lstStyle/>
          <a:p>
            <a:r>
              <a:rPr lang="en-US" dirty="0"/>
              <a:t>Sender and receiver needs to dynamically adjust buffer allocations</a:t>
            </a:r>
          </a:p>
          <a:p>
            <a:endParaRPr lang="en-US" dirty="0"/>
          </a:p>
          <a:p>
            <a:r>
              <a:rPr lang="en-US" dirty="0"/>
              <a:t>Based on the rate difference between the </a:t>
            </a:r>
            <a:r>
              <a:rPr lang="en-US" b="1" dirty="0"/>
              <a:t>receive rate by the transport entity </a:t>
            </a:r>
            <a:r>
              <a:rPr lang="en-US" dirty="0"/>
              <a:t>and the </a:t>
            </a:r>
            <a:r>
              <a:rPr lang="en-US" b="1" dirty="0"/>
              <a:t>receive rate by the application</a:t>
            </a:r>
            <a:r>
              <a:rPr lang="en-US" dirty="0"/>
              <a:t>, the available size of the receiver buffer changes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Sender should not send more data compared to receiver buffer space – dynamically adjust the window size based on availability of receiver buffer space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D8FC2B3-2B02-CF49-B012-FFE3B9EE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Buffer Management for Window Based Flow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9F3C08A-7C91-4942-AEC5-093A7E26139D}"/>
              </a:ext>
            </a:extLst>
          </p:cNvPr>
          <p:cNvSpPr/>
          <p:nvPr/>
        </p:nvSpPr>
        <p:spPr>
          <a:xfrm>
            <a:off x="480448" y="3254643"/>
            <a:ext cx="5579390" cy="85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B352840-5FD0-C64C-B051-5F9AC8C44EB3}"/>
              </a:ext>
            </a:extLst>
          </p:cNvPr>
          <p:cNvSpPr/>
          <p:nvPr/>
        </p:nvSpPr>
        <p:spPr>
          <a:xfrm>
            <a:off x="5703377" y="3239144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12F18FA-6DFD-3C49-A133-9FE8A97D0E91}"/>
              </a:ext>
            </a:extLst>
          </p:cNvPr>
          <p:cNvSpPr/>
          <p:nvPr/>
        </p:nvSpPr>
        <p:spPr>
          <a:xfrm>
            <a:off x="5346916" y="3239145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E1C9DF-5B86-5049-96A6-C519636FAE60}"/>
              </a:ext>
            </a:extLst>
          </p:cNvPr>
          <p:cNvSpPr/>
          <p:nvPr/>
        </p:nvSpPr>
        <p:spPr>
          <a:xfrm>
            <a:off x="4990455" y="3239145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76AF187-775A-B242-BE04-85E7A99EB90E}"/>
              </a:ext>
            </a:extLst>
          </p:cNvPr>
          <p:cNvSpPr/>
          <p:nvPr/>
        </p:nvSpPr>
        <p:spPr>
          <a:xfrm>
            <a:off x="6431797" y="3239144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2D26071-3A56-BF43-A831-A82749282D21}"/>
              </a:ext>
            </a:extLst>
          </p:cNvPr>
          <p:cNvSpPr/>
          <p:nvPr/>
        </p:nvSpPr>
        <p:spPr>
          <a:xfrm>
            <a:off x="6931145" y="3254643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B5BB04F-3D5D-8346-B941-4324DAF54628}"/>
              </a:ext>
            </a:extLst>
          </p:cNvPr>
          <p:cNvSpPr/>
          <p:nvPr/>
        </p:nvSpPr>
        <p:spPr>
          <a:xfrm>
            <a:off x="7430493" y="3254642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0D73E70-7E1A-9543-A565-3D0BABA4EFA4}"/>
              </a:ext>
            </a:extLst>
          </p:cNvPr>
          <p:cNvCxnSpPr/>
          <p:nvPr/>
        </p:nvCxnSpPr>
        <p:spPr>
          <a:xfrm>
            <a:off x="480448" y="4138046"/>
            <a:ext cx="0" cy="7904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A9C78A0A-DE67-EB41-8324-2E097E312451}"/>
              </a:ext>
            </a:extLst>
          </p:cNvPr>
          <p:cNvCxnSpPr/>
          <p:nvPr/>
        </p:nvCxnSpPr>
        <p:spPr>
          <a:xfrm>
            <a:off x="4990455" y="4107049"/>
            <a:ext cx="0" cy="7904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0B6BD79B-7EEB-7C46-AF43-B4A2E47E521C}"/>
              </a:ext>
            </a:extLst>
          </p:cNvPr>
          <p:cNvCxnSpPr/>
          <p:nvPr/>
        </p:nvCxnSpPr>
        <p:spPr>
          <a:xfrm>
            <a:off x="480448" y="4448012"/>
            <a:ext cx="4510007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16A8017-796B-8D4D-B6B6-165964749E40}"/>
              </a:ext>
            </a:extLst>
          </p:cNvPr>
          <p:cNvSpPr txBox="1"/>
          <p:nvPr/>
        </p:nvSpPr>
        <p:spPr>
          <a:xfrm>
            <a:off x="1308260" y="4588109"/>
            <a:ext cx="29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Free Space at Receiver Buffer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77BE4ED-AC43-D74A-8375-A1A09703C4B4}"/>
              </a:ext>
            </a:extLst>
          </p:cNvPr>
          <p:cNvSpPr/>
          <p:nvPr/>
        </p:nvSpPr>
        <p:spPr>
          <a:xfrm>
            <a:off x="8795603" y="2812940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11BEDDC-846D-E944-A0F0-BBA9CDE3C393}"/>
              </a:ext>
            </a:extLst>
          </p:cNvPr>
          <p:cNvSpPr/>
          <p:nvPr/>
        </p:nvSpPr>
        <p:spPr>
          <a:xfrm>
            <a:off x="8807700" y="4138046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829B386-5757-A74D-9E22-11007ED6B50B}"/>
              </a:ext>
            </a:extLst>
          </p:cNvPr>
          <p:cNvSpPr txBox="1"/>
          <p:nvPr/>
        </p:nvSpPr>
        <p:spPr>
          <a:xfrm>
            <a:off x="9294951" y="2931476"/>
            <a:ext cx="257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Segments awaiting at the buffer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46D953C-900E-954F-98BF-AF309B7B8520}"/>
              </a:ext>
            </a:extLst>
          </p:cNvPr>
          <p:cNvSpPr txBox="1"/>
          <p:nvPr/>
        </p:nvSpPr>
        <p:spPr>
          <a:xfrm>
            <a:off x="9294951" y="4247259"/>
            <a:ext cx="257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Segments read by the application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901497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196F170-9E73-504C-80AE-680FF2D4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8" y="1053885"/>
            <a:ext cx="11552663" cy="5155490"/>
          </a:xfrm>
        </p:spPr>
        <p:txBody>
          <a:bodyPr/>
          <a:lstStyle/>
          <a:p>
            <a:r>
              <a:rPr lang="en-US" dirty="0"/>
              <a:t>Receiver forwards available buffer space through ACK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D8FC2B3-2B02-CF49-B012-FFE3B9EE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Buffer Management for Window Based Flow Control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0442571-4E7B-504F-AEDD-20A3E3044A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602029" y="1558225"/>
            <a:ext cx="9359900" cy="4845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964E319-1AD4-3847-B528-C6B357FD7CB4}"/>
              </a:ext>
            </a:extLst>
          </p:cNvPr>
          <p:cNvSpPr/>
          <p:nvPr/>
        </p:nvSpPr>
        <p:spPr>
          <a:xfrm>
            <a:off x="1394847" y="6090833"/>
            <a:ext cx="7904136" cy="449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EF407E-67AF-D246-BBC6-CA26B9BB5D0C}"/>
              </a:ext>
            </a:extLst>
          </p:cNvPr>
          <p:cNvSpPr txBox="1"/>
          <p:nvPr/>
        </p:nvSpPr>
        <p:spPr>
          <a:xfrm>
            <a:off x="9773635" y="4225234"/>
            <a:ext cx="2418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Ensure that the ACKs are flowing in the network </a:t>
            </a:r>
            <a:r>
              <a:rPr lang="en-US" sz="2800" b="1" dirty="0" err="1"/>
              <a:t>continously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37496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C4F327EA-C9AA-8C44-A3C8-23F242F0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centralized network scenario – how can you maintain optimal flow rates?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351030E-3360-ED42-81AA-6128DB9E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in the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8E09FF5C-F47F-3847-B281-44FC4238897B}"/>
              </a:ext>
            </a:extLst>
          </p:cNvPr>
          <p:cNvSpPr/>
          <p:nvPr/>
        </p:nvSpPr>
        <p:spPr>
          <a:xfrm>
            <a:off x="1224366" y="4088970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022138A-8802-9E4A-A1B6-367539AF6688}"/>
              </a:ext>
            </a:extLst>
          </p:cNvPr>
          <p:cNvSpPr/>
          <p:nvPr/>
        </p:nvSpPr>
        <p:spPr>
          <a:xfrm>
            <a:off x="3546529" y="2216137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B324756-090A-DB48-874C-FA4927DCBAF2}"/>
              </a:ext>
            </a:extLst>
          </p:cNvPr>
          <p:cNvSpPr/>
          <p:nvPr/>
        </p:nvSpPr>
        <p:spPr>
          <a:xfrm>
            <a:off x="3546529" y="4979201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63BF76D-3099-2B46-A3D3-BB346B5B89BB}"/>
              </a:ext>
            </a:extLst>
          </p:cNvPr>
          <p:cNvSpPr/>
          <p:nvPr/>
        </p:nvSpPr>
        <p:spPr>
          <a:xfrm>
            <a:off x="6313856" y="2216137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BADA682-E675-0143-8019-6C4413FE6D07}"/>
              </a:ext>
            </a:extLst>
          </p:cNvPr>
          <p:cNvSpPr/>
          <p:nvPr/>
        </p:nvSpPr>
        <p:spPr>
          <a:xfrm>
            <a:off x="6287146" y="5007618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8CCCCAC-E15B-7343-B709-FE16BD4C7CF6}"/>
              </a:ext>
            </a:extLst>
          </p:cNvPr>
          <p:cNvSpPr/>
          <p:nvPr/>
        </p:nvSpPr>
        <p:spPr>
          <a:xfrm>
            <a:off x="8562814" y="3921071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CDE1ACE-1C61-5F42-AFE0-37B517A2FD47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>
          <a:xfrm flipV="1">
            <a:off x="1779968" y="2549351"/>
            <a:ext cx="1766561" cy="163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94590F55-FFE7-3648-A16C-EA20A36CF5B1}"/>
              </a:ext>
            </a:extLst>
          </p:cNvPr>
          <p:cNvCxnSpPr>
            <a:cxnSpLocks/>
            <a:stCxn id="5" idx="5"/>
            <a:endCxn id="7" idx="2"/>
          </p:cNvCxnSpPr>
          <p:nvPr/>
        </p:nvCxnSpPr>
        <p:spPr>
          <a:xfrm>
            <a:off x="1779968" y="4657801"/>
            <a:ext cx="1766561" cy="6546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69B382A-DF49-A047-A522-490CE107CDB5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197457" y="2549351"/>
            <a:ext cx="21163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3E279B72-9E97-1847-B262-5370E8B59CA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97457" y="5312415"/>
            <a:ext cx="2089689" cy="28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8078AC33-6F7E-5D48-9A45-0BF17D0CF842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6964784" y="2549351"/>
            <a:ext cx="1693356" cy="1469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2CF31D3C-034E-8243-864E-A3D1185688A2}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6938074" y="4489902"/>
            <a:ext cx="1720066" cy="8509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94D7057-31A9-F546-948C-5FE1F22A4CCE}"/>
              </a:ext>
            </a:extLst>
          </p:cNvPr>
          <p:cNvSpPr/>
          <p:nvPr/>
        </p:nvSpPr>
        <p:spPr>
          <a:xfrm>
            <a:off x="4845805" y="3520139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DAE2F93F-4035-744C-BFFA-77731D4A7B4A}"/>
              </a:ext>
            </a:extLst>
          </p:cNvPr>
          <p:cNvCxnSpPr>
            <a:cxnSpLocks/>
            <a:stCxn id="7" idx="7"/>
            <a:endCxn id="31" idx="3"/>
          </p:cNvCxnSpPr>
          <p:nvPr/>
        </p:nvCxnSpPr>
        <p:spPr>
          <a:xfrm flipV="1">
            <a:off x="4102131" y="4088970"/>
            <a:ext cx="839000" cy="9878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F9F93C27-3072-7146-A080-0E05E7C7D20E}"/>
              </a:ext>
            </a:extLst>
          </p:cNvPr>
          <p:cNvCxnSpPr>
            <a:cxnSpLocks/>
            <a:stCxn id="6" idx="5"/>
            <a:endCxn id="31" idx="1"/>
          </p:cNvCxnSpPr>
          <p:nvPr/>
        </p:nvCxnSpPr>
        <p:spPr>
          <a:xfrm>
            <a:off x="4102131" y="2784968"/>
            <a:ext cx="839000" cy="8327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B8711FEF-EEFB-DD44-8E72-80FFB92BE134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466396" y="3899836"/>
            <a:ext cx="3096418" cy="3544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206791D-AE8D-B140-9A3C-76D6E8A0EF31}"/>
              </a:ext>
            </a:extLst>
          </p:cNvPr>
          <p:cNvSpPr txBox="1"/>
          <p:nvPr/>
        </p:nvSpPr>
        <p:spPr>
          <a:xfrm>
            <a:off x="1875294" y="3104237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388DE27-4238-7E47-AC77-F8EAF23A02B7}"/>
              </a:ext>
            </a:extLst>
          </p:cNvPr>
          <p:cNvSpPr txBox="1"/>
          <p:nvPr/>
        </p:nvSpPr>
        <p:spPr>
          <a:xfrm>
            <a:off x="2082060" y="4832869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387E3C3-5E85-6644-BBE4-7812C0C323C4}"/>
              </a:ext>
            </a:extLst>
          </p:cNvPr>
          <p:cNvSpPr txBox="1"/>
          <p:nvPr/>
        </p:nvSpPr>
        <p:spPr>
          <a:xfrm>
            <a:off x="4102131" y="3034586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20E6A3F-DA69-4544-AB99-45C4D7CD5673}"/>
              </a:ext>
            </a:extLst>
          </p:cNvPr>
          <p:cNvSpPr txBox="1"/>
          <p:nvPr/>
        </p:nvSpPr>
        <p:spPr>
          <a:xfrm>
            <a:off x="4165707" y="4228292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6EABD01-DD62-DF47-BFB5-056D5B5258FC}"/>
              </a:ext>
            </a:extLst>
          </p:cNvPr>
          <p:cNvSpPr txBox="1"/>
          <p:nvPr/>
        </p:nvSpPr>
        <p:spPr>
          <a:xfrm>
            <a:off x="5160183" y="1982945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00F550C-A92B-204B-A9CA-84094C41E17E}"/>
              </a:ext>
            </a:extLst>
          </p:cNvPr>
          <p:cNvSpPr txBox="1"/>
          <p:nvPr/>
        </p:nvSpPr>
        <p:spPr>
          <a:xfrm>
            <a:off x="5031783" y="5295519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DF9C1E1-9369-244A-AB33-6ED22E792A25}"/>
              </a:ext>
            </a:extLst>
          </p:cNvPr>
          <p:cNvSpPr txBox="1"/>
          <p:nvPr/>
        </p:nvSpPr>
        <p:spPr>
          <a:xfrm>
            <a:off x="6469127" y="3566623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2B643B5-3890-884B-A05F-51AB161113DB}"/>
              </a:ext>
            </a:extLst>
          </p:cNvPr>
          <p:cNvSpPr txBox="1"/>
          <p:nvPr/>
        </p:nvSpPr>
        <p:spPr>
          <a:xfrm>
            <a:off x="7589002" y="4915367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0D796F2-F015-6848-94A0-E5B187BE7684}"/>
              </a:ext>
            </a:extLst>
          </p:cNvPr>
          <p:cNvSpPr txBox="1"/>
          <p:nvPr/>
        </p:nvSpPr>
        <p:spPr>
          <a:xfrm>
            <a:off x="7891219" y="2927819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18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FCC1A735-AD50-9341-83A6-8EC91300A6EA}"/>
              </a:ext>
            </a:extLst>
          </p:cNvPr>
          <p:cNvSpPr/>
          <p:nvPr/>
        </p:nvSpPr>
        <p:spPr>
          <a:xfrm>
            <a:off x="92012" y="4075858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E7651193-E700-B44E-937F-4A7F1C6E87A9}"/>
              </a:ext>
            </a:extLst>
          </p:cNvPr>
          <p:cNvSpPr/>
          <p:nvPr/>
        </p:nvSpPr>
        <p:spPr>
          <a:xfrm>
            <a:off x="10261003" y="3921071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1330F115-C2F5-0845-817F-4CF5F2840A0D}"/>
              </a:ext>
            </a:extLst>
          </p:cNvPr>
          <p:cNvCxnSpPr>
            <a:cxnSpLocks/>
            <a:stCxn id="51" idx="6"/>
            <a:endCxn id="5" idx="2"/>
          </p:cNvCxnSpPr>
          <p:nvPr/>
        </p:nvCxnSpPr>
        <p:spPr>
          <a:xfrm>
            <a:off x="742940" y="4409072"/>
            <a:ext cx="481426" cy="13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254D9F5E-CFC5-774A-8981-26F692E9BAD9}"/>
              </a:ext>
            </a:extLst>
          </p:cNvPr>
          <p:cNvCxnSpPr>
            <a:cxnSpLocks/>
            <a:stCxn id="10" idx="6"/>
            <a:endCxn id="52" idx="2"/>
          </p:cNvCxnSpPr>
          <p:nvPr/>
        </p:nvCxnSpPr>
        <p:spPr>
          <a:xfrm>
            <a:off x="9213742" y="4254285"/>
            <a:ext cx="10472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455A9A7-A635-8C45-9E7E-7820354DEEDC}"/>
              </a:ext>
            </a:extLst>
          </p:cNvPr>
          <p:cNvSpPr txBox="1"/>
          <p:nvPr/>
        </p:nvSpPr>
        <p:spPr>
          <a:xfrm>
            <a:off x="695152" y="3797971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2563741-6E01-A34B-B658-667C11639837}"/>
              </a:ext>
            </a:extLst>
          </p:cNvPr>
          <p:cNvSpPr txBox="1"/>
          <p:nvPr/>
        </p:nvSpPr>
        <p:spPr>
          <a:xfrm>
            <a:off x="9377168" y="3663346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BC5CADB-CFB3-064E-AC08-ECD759482315}"/>
              </a:ext>
            </a:extLst>
          </p:cNvPr>
          <p:cNvSpPr txBox="1"/>
          <p:nvPr/>
        </p:nvSpPr>
        <p:spPr>
          <a:xfrm>
            <a:off x="4102131" y="5731444"/>
            <a:ext cx="6213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Apply Max Flow Min Cut Theorem !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But this is hard in a real network …</a:t>
            </a:r>
          </a:p>
        </p:txBody>
      </p:sp>
    </p:spTree>
    <p:extLst>
      <p:ext uri="{BB962C8B-B14F-4D97-AF65-F5344CB8AC3E}">
        <p14:creationId xmlns:p14="http://schemas.microsoft.com/office/powerpoint/2010/main" xmlns="" val="268770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CE3D8FE-4069-0D45-8529-BF1B3B563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504" y="1083347"/>
            <a:ext cx="10260779" cy="45067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23C7AF6-A45C-D049-8186-1590F987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in the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DC31CF-E4B3-144F-B197-96D05610DB44}"/>
              </a:ext>
            </a:extLst>
          </p:cNvPr>
          <p:cNvSpPr txBox="1"/>
          <p:nvPr/>
        </p:nvSpPr>
        <p:spPr>
          <a:xfrm>
            <a:off x="3099661" y="5811864"/>
            <a:ext cx="7316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Changing Bandwidth Allocation over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72CED6-E83C-0F44-8991-6528AC1FF266}"/>
              </a:ext>
            </a:extLst>
          </p:cNvPr>
          <p:cNvSpPr txBox="1"/>
          <p:nvPr/>
        </p:nvSpPr>
        <p:spPr>
          <a:xfrm>
            <a:off x="248829" y="5196310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270623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3DBAEB6-CB0F-FA45-9872-9B134981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Flows enter and exit network dynamically – so applying an algorithm for congestion control is difficult </a:t>
            </a:r>
          </a:p>
          <a:p>
            <a:endParaRPr lang="en-US" dirty="0"/>
          </a:p>
          <a:p>
            <a:r>
              <a:rPr lang="en-US" b="1" dirty="0"/>
              <a:t>Congestion avoidance: </a:t>
            </a:r>
            <a:r>
              <a:rPr lang="en-US" dirty="0"/>
              <a:t>Regulate the sending rate based on what the network can support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D10C190-CDC9-7C49-9285-0A3F1D16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in the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E9B663-0282-A54A-A0BF-FCC51D074396}"/>
              </a:ext>
            </a:extLst>
          </p:cNvPr>
          <p:cNvSpPr txBox="1"/>
          <p:nvPr/>
        </p:nvSpPr>
        <p:spPr>
          <a:xfrm>
            <a:off x="1704813" y="3688596"/>
            <a:ext cx="874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Sending Rate = minimum (network rate, Receiver rate)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EEC47D-96B4-0343-BDF3-8FA44ABCE0B4}"/>
              </a:ext>
            </a:extLst>
          </p:cNvPr>
          <p:cNvSpPr txBox="1"/>
          <p:nvPr/>
        </p:nvSpPr>
        <p:spPr>
          <a:xfrm>
            <a:off x="557939" y="4987871"/>
            <a:ext cx="55752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Gradually increase the network rate and observe the effect on flow rates (packet loss)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E958789-6FEF-CA40-8D08-96C538EB861B}"/>
              </a:ext>
            </a:extLst>
          </p:cNvPr>
          <p:cNvSpPr txBox="1"/>
          <p:nvPr/>
        </p:nvSpPr>
        <p:spPr>
          <a:xfrm>
            <a:off x="7737875" y="4987871"/>
            <a:ext cx="41716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Comes from flow control – receiver advertised window size for a sliding window flow control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3F7EFEF-63D3-924D-A33A-81B2F7E7D114}"/>
              </a:ext>
            </a:extLst>
          </p:cNvPr>
          <p:cNvCxnSpPr/>
          <p:nvPr/>
        </p:nvCxnSpPr>
        <p:spPr>
          <a:xfrm flipH="1" flipV="1">
            <a:off x="8710047" y="4211816"/>
            <a:ext cx="402956" cy="7760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CCEC29E-ED42-DE4D-A2C6-1735A392566B}"/>
              </a:ext>
            </a:extLst>
          </p:cNvPr>
          <p:cNvCxnSpPr/>
          <p:nvPr/>
        </p:nvCxnSpPr>
        <p:spPr>
          <a:xfrm flipV="1">
            <a:off x="2696705" y="4211816"/>
            <a:ext cx="3637565" cy="7760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823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B8BFBE6-67D8-9248-97C2-2375E04B9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60" y="1297741"/>
            <a:ext cx="11166928" cy="4731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709B9B86-7CC5-6842-B131-7A6BAA8F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Congestion – Impact over </a:t>
            </a:r>
            <a:r>
              <a:rPr lang="en-US" dirty="0" err="1"/>
              <a:t>Goodput</a:t>
            </a:r>
            <a:r>
              <a:rPr lang="en-US" dirty="0"/>
              <a:t> and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874012A-DA7F-9440-8B2A-93AD20C57B3C}"/>
              </a:ext>
            </a:extLst>
          </p:cNvPr>
          <p:cNvSpPr txBox="1"/>
          <p:nvPr/>
        </p:nvSpPr>
        <p:spPr>
          <a:xfrm>
            <a:off x="5673236" y="5428676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1854335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3D37663-373C-AC43-A85C-3473A99FA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 rate of all the flows in the network is controlled in a </a:t>
            </a:r>
            <a:r>
              <a:rPr lang="en-US" b="1" dirty="0"/>
              <a:t>fair way </a:t>
            </a:r>
          </a:p>
          <a:p>
            <a:endParaRPr lang="en-US" b="1" dirty="0"/>
          </a:p>
          <a:p>
            <a:r>
              <a:rPr lang="en-US" dirty="0"/>
              <a:t>A bad congestion control algorithm may affect fairness - Some flows can get starved </a:t>
            </a:r>
          </a:p>
          <a:p>
            <a:endParaRPr lang="en-US" dirty="0"/>
          </a:p>
          <a:p>
            <a:r>
              <a:rPr lang="en-US" dirty="0"/>
              <a:t>Hard fairness in a decentralized network is difficult to implement </a:t>
            </a:r>
          </a:p>
          <a:p>
            <a:endParaRPr lang="en-US" dirty="0"/>
          </a:p>
          <a:p>
            <a:r>
              <a:rPr lang="en-US" b="1" dirty="0"/>
              <a:t>Max-Min Fairness</a:t>
            </a:r>
            <a:r>
              <a:rPr lang="en-US" dirty="0"/>
              <a:t>: An allocation is max-min fair if the bandwidth given to one flow cannot be increased without decreasing the bandwidth given to another flow with an allocation. 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7C9561C-7E0C-7843-905C-37007FC2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and Fairness</a:t>
            </a:r>
          </a:p>
        </p:txBody>
      </p:sp>
    </p:spTree>
    <p:extLst>
      <p:ext uri="{BB962C8B-B14F-4D97-AF65-F5344CB8AC3E}">
        <p14:creationId xmlns:p14="http://schemas.microsoft.com/office/powerpoint/2010/main" xmlns="" val="1153381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83247C6-74C9-F941-BC84-E165D3100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73" y="1024259"/>
            <a:ext cx="11338721" cy="37337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FFBA22EC-2D4C-D346-8B0E-3E396AD1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Max-Min Fairness – An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C3095B-B2D2-3A46-9205-699655E183E1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399611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F0536A3-604F-2444-9A3E-62AC3C40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Additive Increase Multiplicative Decrease (AIMD) </a:t>
            </a:r>
            <a:r>
              <a:rPr lang="en-US" dirty="0"/>
              <a:t>– Chiu and Jain (1989)</a:t>
            </a:r>
          </a:p>
          <a:p>
            <a:endParaRPr lang="en-US" b="1" dirty="0"/>
          </a:p>
          <a:p>
            <a:r>
              <a:rPr lang="en-US" dirty="0"/>
              <a:t>Let </a:t>
            </a:r>
            <a:r>
              <a:rPr lang="en-US" i="1" dirty="0"/>
              <a:t>w(t)</a:t>
            </a:r>
            <a:r>
              <a:rPr lang="en-US" dirty="0"/>
              <a:t> be the sending rate. </a:t>
            </a:r>
            <a:r>
              <a:rPr lang="en-US" i="1" dirty="0"/>
              <a:t>a (a &gt; 0) </a:t>
            </a:r>
            <a:r>
              <a:rPr lang="en-US" dirty="0"/>
              <a:t>is the additive increase factor, and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i="1" dirty="0"/>
              <a:t>(0&lt;b&lt;1) </a:t>
            </a:r>
            <a:r>
              <a:rPr lang="en-US" dirty="0"/>
              <a:t>is the multiplicative decrease factor 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68B34FC-B5D5-B043-98C4-734187B3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– Efficient and Fair Operating Point for Congestion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FA9924-BF4D-CB49-8A9D-576D48A6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48" y="3536302"/>
            <a:ext cx="8405640" cy="9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556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6C0DAE3-99D1-8040-BCC9-DE5C32B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365394"/>
            <a:ext cx="11552663" cy="11218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will the server differentiate whether CONNECTION REQ-1 is a new connection request or a duplicate of the CONNECTION REQ-2?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5C57845-DBC6-B74A-B207-1F915F4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4B0BCA74-195A-8046-8B21-5A8072D56FAB}"/>
              </a:ext>
            </a:extLst>
          </p:cNvPr>
          <p:cNvCxnSpPr>
            <a:cxnSpLocks/>
          </p:cNvCxnSpPr>
          <p:nvPr/>
        </p:nvCxnSpPr>
        <p:spPr>
          <a:xfrm>
            <a:off x="4157663" y="1728788"/>
            <a:ext cx="50006" cy="3231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32DBBB6-2B3B-A74C-9282-D31E2501CB62}"/>
              </a:ext>
            </a:extLst>
          </p:cNvPr>
          <p:cNvSpPr/>
          <p:nvPr/>
        </p:nvSpPr>
        <p:spPr>
          <a:xfrm>
            <a:off x="3586163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Client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13FECB0C-841C-8B46-9414-DCF8815D8B98}"/>
              </a:ext>
            </a:extLst>
          </p:cNvPr>
          <p:cNvCxnSpPr>
            <a:cxnSpLocks/>
          </p:cNvCxnSpPr>
          <p:nvPr/>
        </p:nvCxnSpPr>
        <p:spPr>
          <a:xfrm>
            <a:off x="10382250" y="1728788"/>
            <a:ext cx="50006" cy="3051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1F96E0C-1886-1D40-A4D9-24F9D4165CBB}"/>
              </a:ext>
            </a:extLst>
          </p:cNvPr>
          <p:cNvSpPr/>
          <p:nvPr/>
        </p:nvSpPr>
        <p:spPr>
          <a:xfrm>
            <a:off x="9810750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C5EBD6-35EA-8746-8961-7BA5AFE4EAE6}"/>
              </a:ext>
            </a:extLst>
          </p:cNvPr>
          <p:cNvSpPr txBox="1"/>
          <p:nvPr/>
        </p:nvSpPr>
        <p:spPr>
          <a:xfrm>
            <a:off x="8972550" y="1871663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LISTEN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F2518712-007E-624A-B27D-855802ADE7C4}"/>
              </a:ext>
            </a:extLst>
          </p:cNvPr>
          <p:cNvCxnSpPr>
            <a:cxnSpLocks/>
          </p:cNvCxnSpPr>
          <p:nvPr/>
        </p:nvCxnSpPr>
        <p:spPr>
          <a:xfrm>
            <a:off x="4182666" y="2286000"/>
            <a:ext cx="6274593" cy="20227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5419C18-3C6E-B140-B80A-F6592A34111D}"/>
              </a:ext>
            </a:extLst>
          </p:cNvPr>
          <p:cNvSpPr txBox="1"/>
          <p:nvPr/>
        </p:nvSpPr>
        <p:spPr>
          <a:xfrm>
            <a:off x="2468402" y="190523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CONNECT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6C6EBAD-263E-7540-939D-3FFC5B02854E}"/>
              </a:ext>
            </a:extLst>
          </p:cNvPr>
          <p:cNvSpPr txBox="1"/>
          <p:nvPr/>
        </p:nvSpPr>
        <p:spPr>
          <a:xfrm>
            <a:off x="4566256" y="1979780"/>
            <a:ext cx="3360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 - 1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F06311B-1DAC-AD43-833C-DE6859667B58}"/>
              </a:ext>
            </a:extLst>
          </p:cNvPr>
          <p:cNvCxnSpPr>
            <a:cxnSpLocks/>
          </p:cNvCxnSpPr>
          <p:nvPr/>
        </p:nvCxnSpPr>
        <p:spPr>
          <a:xfrm>
            <a:off x="4182666" y="2958419"/>
            <a:ext cx="6274593" cy="4485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820807E-4421-2448-A692-F49238195C69}"/>
              </a:ext>
            </a:extLst>
          </p:cNvPr>
          <p:cNvSpPr txBox="1"/>
          <p:nvPr/>
        </p:nvSpPr>
        <p:spPr>
          <a:xfrm>
            <a:off x="6996519" y="2646857"/>
            <a:ext cx="3360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 - 2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7D7C6DE-43C1-C241-83CD-0C5F1A4F02B7}"/>
              </a:ext>
            </a:extLst>
          </p:cNvPr>
          <p:cNvSpPr txBox="1"/>
          <p:nvPr/>
        </p:nvSpPr>
        <p:spPr>
          <a:xfrm>
            <a:off x="466991" y="2758988"/>
            <a:ext cx="3442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 may happen that the server has crashed and reinitiated the connection. So distinguishing between these two is essential </a:t>
            </a:r>
          </a:p>
        </p:txBody>
      </p:sp>
    </p:spTree>
    <p:extLst>
      <p:ext uri="{BB962C8B-B14F-4D97-AF65-F5344CB8AC3E}">
        <p14:creationId xmlns:p14="http://schemas.microsoft.com/office/powerpoint/2010/main" xmlns="" val="48902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E773C71-4DC9-CF45-B688-00739AF3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AIAD – Oscillate across the efficiency line</a:t>
            </a:r>
          </a:p>
          <a:p>
            <a:r>
              <a:rPr lang="en-US" dirty="0"/>
              <a:t>MIMD – Oscillate across the efficiency line (different slope from AIAD)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77AF31E-3824-FD40-BB24-A02E9981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– Design Rationale (Two Flows 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939922-DC49-2441-8264-1ECFE69F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2" y="1008680"/>
            <a:ext cx="6754140" cy="4195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3F03E1-62AD-BD48-B5FA-BB62E3625A59}"/>
              </a:ext>
            </a:extLst>
          </p:cNvPr>
          <p:cNvSpPr txBox="1"/>
          <p:nvPr/>
        </p:nvSpPr>
        <p:spPr>
          <a:xfrm>
            <a:off x="9622593" y="1323394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284878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E773C71-4DC9-CF45-B688-00739AF3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path converges towards the optimal point</a:t>
            </a:r>
          </a:p>
          <a:p>
            <a:r>
              <a:rPr lang="en-US" dirty="0"/>
              <a:t>Used by TCP - Adjust the size of the sliding window to control the rates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77AF31E-3824-FD40-BB24-A02E9981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– Design Rationale (Two Flows Example)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3F03E1-62AD-BD48-B5FA-BB62E3625A59}"/>
              </a:ext>
            </a:extLst>
          </p:cNvPr>
          <p:cNvSpPr txBox="1"/>
          <p:nvPr/>
        </p:nvSpPr>
        <p:spPr>
          <a:xfrm>
            <a:off x="9622593" y="1323394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B897145-6793-C642-945B-BA883A9B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9" y="955273"/>
            <a:ext cx="9501877" cy="40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7304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4376AC3-4C46-6345-989A-3EABDBA8D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6833" y="1830765"/>
            <a:ext cx="10515600" cy="1500187"/>
          </a:xfrm>
        </p:spPr>
        <p:txBody>
          <a:bodyPr/>
          <a:lstStyle/>
          <a:p>
            <a:r>
              <a:rPr lang="en-US" sz="4800" b="1" dirty="0">
                <a:solidFill>
                  <a:schemeClr val="bg1">
                    <a:lumMod val="85000"/>
                  </a:schemeClr>
                </a:solidFill>
              </a:rPr>
              <a:t>Let us look TCP design details …</a:t>
            </a:r>
          </a:p>
        </p:txBody>
      </p:sp>
    </p:spTree>
    <p:extLst>
      <p:ext uri="{BB962C8B-B14F-4D97-AF65-F5344CB8AC3E}">
        <p14:creationId xmlns:p14="http://schemas.microsoft.com/office/powerpoint/2010/main" xmlns="" val="273933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AF483AD-48B9-774B-AD9E-9F93D9839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Protocol correctness versus Protocol performance – an eternal debate in computer networks … </a:t>
            </a:r>
          </a:p>
          <a:p>
            <a:endParaRPr lang="en-US" b="1" dirty="0"/>
          </a:p>
          <a:p>
            <a:r>
              <a:rPr lang="en-US" dirty="0"/>
              <a:t>Delayed duplicates create a huge confusion in the packet switching network. A major challenge in packet switching network is to develop </a:t>
            </a:r>
            <a:r>
              <a:rPr lang="en-US" b="1" dirty="0"/>
              <a:t>correct</a:t>
            </a:r>
            <a:r>
              <a:rPr lang="en-US" dirty="0"/>
              <a:t> or </a:t>
            </a:r>
            <a:r>
              <a:rPr lang="en-US" b="1" dirty="0"/>
              <a:t>at least acceptable</a:t>
            </a:r>
            <a:r>
              <a:rPr lang="en-US" dirty="0"/>
              <a:t> protocols for handling delayed duplicates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FFAAE35-ED9F-4B40-8123-1A0B5C71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</p:spTree>
    <p:extLst>
      <p:ext uri="{BB962C8B-B14F-4D97-AF65-F5344CB8AC3E}">
        <p14:creationId xmlns:p14="http://schemas.microsoft.com/office/powerpoint/2010/main" xmlns="" val="183979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9E68F60-7E1A-D246-8411-A5BF8ACA6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Solution 1: Use Throwaway Transport Address (Port Numbers)</a:t>
            </a:r>
          </a:p>
          <a:p>
            <a:pPr lvl="1"/>
            <a:r>
              <a:rPr lang="en-US" dirty="0"/>
              <a:t>Do not use a port number if it has been used once already – Delayed duplicate packets will never find their way to a transport process</a:t>
            </a:r>
          </a:p>
          <a:p>
            <a:pPr lvl="1"/>
            <a:r>
              <a:rPr lang="en-US" dirty="0"/>
              <a:t>Is this solution feasible? </a:t>
            </a:r>
          </a:p>
          <a:p>
            <a:pPr lvl="1"/>
            <a:endParaRPr lang="en-US" dirty="0"/>
          </a:p>
          <a:p>
            <a:r>
              <a:rPr lang="en-US" b="1" dirty="0"/>
              <a:t>Solution 2: Give each connection a unique identifier chosen by the initiating party and put in each segment</a:t>
            </a:r>
            <a:endParaRPr lang="en-US" dirty="0"/>
          </a:p>
          <a:p>
            <a:pPr lvl="1"/>
            <a:r>
              <a:rPr lang="en-US" dirty="0"/>
              <a:t>Can you see any problem in this approach?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3619FD8-69EA-6644-99E3-AB6DF2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</p:spTree>
    <p:extLst>
      <p:ext uri="{BB962C8B-B14F-4D97-AF65-F5344CB8AC3E}">
        <p14:creationId xmlns:p14="http://schemas.microsoft.com/office/powerpoint/2010/main" xmlns="" val="267111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10147</TotalTime>
  <Words>3462</Words>
  <Application>Microsoft Office PowerPoint</Application>
  <PresentationFormat>Custom</PresentationFormat>
  <Paragraphs>659</Paragraphs>
  <Slides>72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 Computer Networks – Transport Layer and Its Services</vt:lpstr>
      <vt:lpstr>Protocol Stack Implementation in a Host</vt:lpstr>
      <vt:lpstr>How Application Data Passes Through Different Layers</vt:lpstr>
      <vt:lpstr>Transport Layer Services</vt:lpstr>
      <vt:lpstr>Connection Establishment</vt:lpstr>
      <vt:lpstr>Connection Establishment</vt:lpstr>
      <vt:lpstr>Connection Establishment</vt:lpstr>
      <vt:lpstr>Connection Establishment</vt:lpstr>
      <vt:lpstr>Connection Establishment – Handling Delayed Duplicates</vt:lpstr>
      <vt:lpstr>Connection Establishment – Handling Delayed Duplicates</vt:lpstr>
      <vt:lpstr>Connection Establishment – Handling Delayed Duplicates</vt:lpstr>
      <vt:lpstr>Sequence Number Adjustment</vt:lpstr>
      <vt:lpstr>Why Initial Sequence Number is Important </vt:lpstr>
      <vt:lpstr>What We Ideally Want? Or …</vt:lpstr>
      <vt:lpstr>What We Ideally Want? Either …</vt:lpstr>
      <vt:lpstr>Connection Establishment – Handling Delayed Duplicates</vt:lpstr>
      <vt:lpstr>How do We Ensure that Packet Sequence Numbers are  Out of the Forbidden Region</vt:lpstr>
      <vt:lpstr>Adjusting the Sending Rate based on Sequence Numbers</vt:lpstr>
      <vt:lpstr>Three Way Handshake</vt:lpstr>
      <vt:lpstr>Three Way Handshake – CONNECTION REQUEST is a Delayed Duplicate</vt:lpstr>
      <vt:lpstr>Three Way Handshake – CONNECTION REQUEST and ACKNOWLEDGEMENT both are Delayed Duplicates</vt:lpstr>
      <vt:lpstr>Connection Release – Asymmetric Release</vt:lpstr>
      <vt:lpstr>Connection Release – Symmetric Release</vt:lpstr>
      <vt:lpstr>The Two Army Problem</vt:lpstr>
      <vt:lpstr>Connection Release</vt:lpstr>
      <vt:lpstr>Connection Release – Final ACK Lost</vt:lpstr>
      <vt:lpstr>Connection Release – Response Lost</vt:lpstr>
      <vt:lpstr>Connection Release – Response Lost and Subsequent DRs Lost</vt:lpstr>
      <vt:lpstr>Ensure Reliability at the Transport Layer</vt:lpstr>
      <vt:lpstr>Error Control and Flow Control </vt:lpstr>
      <vt:lpstr>Flow Control Algorithms</vt:lpstr>
      <vt:lpstr>Flow Control Algorithms</vt:lpstr>
      <vt:lpstr>Stop and Wait ARQ – Sender Implementation</vt:lpstr>
      <vt:lpstr>Problem with Stop and Wait</vt:lpstr>
      <vt:lpstr>Stop and Wait versus Sliding Window (Pipelined)</vt:lpstr>
      <vt:lpstr>Sliding Window Protocols</vt:lpstr>
      <vt:lpstr>Sliding Window Protocols – Sending Window and Receiving Window</vt:lpstr>
      <vt:lpstr>Sliding Window for a 3 bit Sequence Number</vt:lpstr>
      <vt:lpstr>Sliding Window Protocols in Noisy Channels</vt:lpstr>
      <vt:lpstr>Go Back N ARQ – Sender Window Control </vt:lpstr>
      <vt:lpstr>Go Back N ARQ</vt:lpstr>
      <vt:lpstr>Go Back N ARQ – Sender </vt:lpstr>
      <vt:lpstr>Go Back N ARQ – Receiver </vt:lpstr>
      <vt:lpstr>Go Back N ARQ – A Bound on Window Size</vt:lpstr>
      <vt:lpstr>Go Back N ARQ – A Bound on Window Size</vt:lpstr>
      <vt:lpstr>Go Back N ARQ – A Bound on Window Size</vt:lpstr>
      <vt:lpstr>Selective Repeat (SR) – Window Control </vt:lpstr>
      <vt:lpstr>Selective Repeat ARQ</vt:lpstr>
      <vt:lpstr>Selective Repeat – A Bound on Window Size</vt:lpstr>
      <vt:lpstr>Selective Repeat – A Bound on Window Size</vt:lpstr>
      <vt:lpstr>Selective Repeat – A Bound on Window Size</vt:lpstr>
      <vt:lpstr>Bandwidth Delay Product </vt:lpstr>
      <vt:lpstr>Bandwidth Delay Product – Implication on Window Size</vt:lpstr>
      <vt:lpstr>Implication of BDP on Protocol Design Choice</vt:lpstr>
      <vt:lpstr>Application Transport Interfacing – Sender Side </vt:lpstr>
      <vt:lpstr>Application Transport Interfacing – Sender Side </vt:lpstr>
      <vt:lpstr>Application Transport Interfacing – Receiver Side</vt:lpstr>
      <vt:lpstr>Application Transport Interfacing – Receiver Side (Alternate Implementation)</vt:lpstr>
      <vt:lpstr>Organizing Transport Buffer Pool</vt:lpstr>
      <vt:lpstr>Organizing Transport Buffer Pool</vt:lpstr>
      <vt:lpstr>Dynamic Buffer Management for Window Based Flow Control</vt:lpstr>
      <vt:lpstr>Dynamic Buffer Management for Window Based Flow Control</vt:lpstr>
      <vt:lpstr>Congestion Control in the Network</vt:lpstr>
      <vt:lpstr>Congestion Control in the Network</vt:lpstr>
      <vt:lpstr>Congestion Control in the Network</vt:lpstr>
      <vt:lpstr>Network Congestion – Impact over Goodput and Delay</vt:lpstr>
      <vt:lpstr>Congestion Control and Fairness</vt:lpstr>
      <vt:lpstr>Max-Min Fairness – An Example</vt:lpstr>
      <vt:lpstr>AIMD – Efficient and Fair Operating Point for Congestion Control</vt:lpstr>
      <vt:lpstr>AIMD – Design Rationale (Two Flows Example)</vt:lpstr>
      <vt:lpstr>AIMD – Design Rationale (Two Flows Example)</vt:lpstr>
      <vt:lpstr>Slide 72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Windows User</cp:lastModifiedBy>
  <cp:revision>287</cp:revision>
  <dcterms:created xsi:type="dcterms:W3CDTF">2017-09-14T08:48:41Z</dcterms:created>
  <dcterms:modified xsi:type="dcterms:W3CDTF">2019-01-22T02:48:41Z</dcterms:modified>
</cp:coreProperties>
</file>